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4" r:id="rId2"/>
    <p:sldId id="257" r:id="rId3"/>
    <p:sldId id="258" r:id="rId4"/>
    <p:sldId id="259" r:id="rId5"/>
    <p:sldId id="260" r:id="rId6"/>
    <p:sldId id="278" r:id="rId7"/>
    <p:sldId id="261" r:id="rId8"/>
    <p:sldId id="263" r:id="rId9"/>
    <p:sldId id="264" r:id="rId10"/>
    <p:sldId id="265" r:id="rId11"/>
    <p:sldId id="267" r:id="rId12"/>
    <p:sldId id="279" r:id="rId13"/>
    <p:sldId id="27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hyperlink" Target="http://images.reklama.com.ua/2011-10-05/1161199/photos0-800x600.jpe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yandex.ru/yandsearch?img_url=http://bookmakersrating.ru/wp-content/uploads/2012/08/dollary_230x1731.jpg&amp;iorient=&amp;ih=&amp;icolor=&amp;p=15&amp;site=&amp;text=%D0%B8%D0%BD%D0%B2%D0%B5%D1%81%D1%82%D0%B8%D1%86%D0%B8%D1%8F&amp;iw=&amp;wp=&amp;pos=451&amp;recent=&amp;type=&amp;isize=&amp;rpt=simage&amp;itype=&amp;nojs=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yandex.ru/yandsearch?img_url=http://bookmakersrating.ru/wp-content/uploads/2012/08/dollary_230x1731.jpg&amp;iorient=&amp;ih=&amp;icolor=&amp;p=15&amp;site=&amp;text=%D0%B8%D0%BD%D0%B2%D0%B5%D1%81%D1%82%D0%B8%D1%86%D0%B8%D1%8F&amp;iw=&amp;wp=&amp;pos=451&amp;recent=&amp;type=&amp;isize=&amp;rpt=simage&amp;itype=&amp;nojs=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0"/>
          <p:cNvGrpSpPr>
            <a:grpSpLocks/>
          </p:cNvGrpSpPr>
          <p:nvPr/>
        </p:nvGrpSpPr>
        <p:grpSpPr bwMode="auto">
          <a:xfrm>
            <a:off x="559559" y="381137"/>
            <a:ext cx="11368585" cy="6135756"/>
            <a:chOff x="302" y="184"/>
            <a:chExt cx="18711" cy="10205"/>
          </a:xfrm>
        </p:grpSpPr>
        <p:sp>
          <p:nvSpPr>
            <p:cNvPr id="3" name="Rectangle 128"/>
            <p:cNvSpPr>
              <a:spLocks noChangeArrowheads="1"/>
            </p:cNvSpPr>
            <p:nvPr/>
          </p:nvSpPr>
          <p:spPr bwMode="auto">
            <a:xfrm>
              <a:off x="302" y="184"/>
              <a:ext cx="18711" cy="10205"/>
            </a:xfrm>
            <a:prstGeom prst="rect">
              <a:avLst/>
            </a:prstGeom>
            <a:solidFill>
              <a:srgbClr val="DC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5" name="Rectangle 126"/>
            <p:cNvSpPr>
              <a:spLocks noChangeArrowheads="1"/>
            </p:cNvSpPr>
            <p:nvPr/>
          </p:nvSpPr>
          <p:spPr bwMode="auto">
            <a:xfrm>
              <a:off x="303" y="188"/>
              <a:ext cx="4505" cy="3953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pic>
          <p:nvPicPr>
            <p:cNvPr id="17" name="Picture 1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65" y="6470"/>
              <a:ext cx="4229" cy="2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Freeform 112"/>
            <p:cNvSpPr>
              <a:spLocks/>
            </p:cNvSpPr>
            <p:nvPr/>
          </p:nvSpPr>
          <p:spPr bwMode="auto">
            <a:xfrm>
              <a:off x="5542" y="2581"/>
              <a:ext cx="2019" cy="1658"/>
            </a:xfrm>
            <a:custGeom>
              <a:avLst/>
              <a:gdLst>
                <a:gd name="T0" fmla="+- 0 7561 5543"/>
                <a:gd name="T1" fmla="*/ T0 w 2019"/>
                <a:gd name="T2" fmla="+- 0 2224 2224"/>
                <a:gd name="T3" fmla="*/ 2224 h 2016"/>
                <a:gd name="T4" fmla="+- 0 5543 5543"/>
                <a:gd name="T5" fmla="*/ T4 w 2019"/>
                <a:gd name="T6" fmla="+- 0 2224 2224"/>
                <a:gd name="T7" fmla="*/ 2224 h 2016"/>
                <a:gd name="T8" fmla="+- 0 5543 5543"/>
                <a:gd name="T9" fmla="*/ T8 w 2019"/>
                <a:gd name="T10" fmla="+- 0 4240 2224"/>
                <a:gd name="T11" fmla="*/ 4240 h 2016"/>
                <a:gd name="T12" fmla="+- 0 6062 5543"/>
                <a:gd name="T13" fmla="*/ T12 w 2019"/>
                <a:gd name="T14" fmla="+- 0 3721 2224"/>
                <a:gd name="T15" fmla="*/ 3721 h 2016"/>
                <a:gd name="T16" fmla="+- 0 6062 5543"/>
                <a:gd name="T17" fmla="*/ T16 w 2019"/>
                <a:gd name="T18" fmla="+- 0 2743 2224"/>
                <a:gd name="T19" fmla="*/ 2743 h 2016"/>
                <a:gd name="T20" fmla="+- 0 7041 5543"/>
                <a:gd name="T21" fmla="*/ T20 w 2019"/>
                <a:gd name="T22" fmla="+- 0 2743 2224"/>
                <a:gd name="T23" fmla="*/ 2743 h 2016"/>
                <a:gd name="T24" fmla="+- 0 7561 5543"/>
                <a:gd name="T25" fmla="*/ T24 w 2019"/>
                <a:gd name="T26" fmla="+- 0 2224 2224"/>
                <a:gd name="T27" fmla="*/ 2224 h 20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6">
                  <a:moveTo>
                    <a:pt x="2018" y="0"/>
                  </a:moveTo>
                  <a:lnTo>
                    <a:pt x="0" y="0"/>
                  </a:lnTo>
                  <a:lnTo>
                    <a:pt x="0" y="2016"/>
                  </a:lnTo>
                  <a:lnTo>
                    <a:pt x="519" y="1497"/>
                  </a:lnTo>
                  <a:lnTo>
                    <a:pt x="519" y="519"/>
                  </a:lnTo>
                  <a:lnTo>
                    <a:pt x="1498" y="519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4BA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0" name="Freeform 111"/>
            <p:cNvSpPr>
              <a:spLocks/>
            </p:cNvSpPr>
            <p:nvPr/>
          </p:nvSpPr>
          <p:spPr bwMode="auto">
            <a:xfrm>
              <a:off x="5542" y="2223"/>
              <a:ext cx="2019" cy="2016"/>
            </a:xfrm>
            <a:custGeom>
              <a:avLst/>
              <a:gdLst>
                <a:gd name="T0" fmla="+- 0 5543 5543"/>
                <a:gd name="T1" fmla="*/ T0 w 2019"/>
                <a:gd name="T2" fmla="+- 0 2224 2224"/>
                <a:gd name="T3" fmla="*/ 2224 h 2016"/>
                <a:gd name="T4" fmla="+- 0 7561 5543"/>
                <a:gd name="T5" fmla="*/ T4 w 2019"/>
                <a:gd name="T6" fmla="+- 0 2224 2224"/>
                <a:gd name="T7" fmla="*/ 2224 h 2016"/>
                <a:gd name="T8" fmla="+- 0 7041 5543"/>
                <a:gd name="T9" fmla="*/ T8 w 2019"/>
                <a:gd name="T10" fmla="+- 0 2743 2224"/>
                <a:gd name="T11" fmla="*/ 2743 h 2016"/>
                <a:gd name="T12" fmla="+- 0 6062 5543"/>
                <a:gd name="T13" fmla="*/ T12 w 2019"/>
                <a:gd name="T14" fmla="+- 0 2743 2224"/>
                <a:gd name="T15" fmla="*/ 2743 h 2016"/>
                <a:gd name="T16" fmla="+- 0 6062 5543"/>
                <a:gd name="T17" fmla="*/ T16 w 2019"/>
                <a:gd name="T18" fmla="+- 0 3721 2224"/>
                <a:gd name="T19" fmla="*/ 3721 h 2016"/>
                <a:gd name="T20" fmla="+- 0 5543 5543"/>
                <a:gd name="T21" fmla="*/ T20 w 2019"/>
                <a:gd name="T22" fmla="+- 0 4240 2224"/>
                <a:gd name="T23" fmla="*/ 4240 h 2016"/>
                <a:gd name="T24" fmla="+- 0 5543 5543"/>
                <a:gd name="T25" fmla="*/ T24 w 2019"/>
                <a:gd name="T26" fmla="+- 0 2224 2224"/>
                <a:gd name="T27" fmla="*/ 2224 h 20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6">
                  <a:moveTo>
                    <a:pt x="0" y="0"/>
                  </a:moveTo>
                  <a:lnTo>
                    <a:pt x="2018" y="0"/>
                  </a:lnTo>
                  <a:lnTo>
                    <a:pt x="1498" y="519"/>
                  </a:lnTo>
                  <a:lnTo>
                    <a:pt x="519" y="519"/>
                  </a:lnTo>
                  <a:lnTo>
                    <a:pt x="519" y="1497"/>
                  </a:lnTo>
                  <a:lnTo>
                    <a:pt x="0" y="201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1" name="Freeform 110"/>
            <p:cNvSpPr>
              <a:spLocks/>
            </p:cNvSpPr>
            <p:nvPr/>
          </p:nvSpPr>
          <p:spPr bwMode="auto">
            <a:xfrm>
              <a:off x="16623" y="2581"/>
              <a:ext cx="2019" cy="1764"/>
            </a:xfrm>
            <a:custGeom>
              <a:avLst/>
              <a:gdLst>
                <a:gd name="T0" fmla="+- 0 18642 16624"/>
                <a:gd name="T1" fmla="*/ T0 w 2019"/>
                <a:gd name="T2" fmla="+- 0 2327 2327"/>
                <a:gd name="T3" fmla="*/ 2327 h 2019"/>
                <a:gd name="T4" fmla="+- 0 16624 16624"/>
                <a:gd name="T5" fmla="*/ T4 w 2019"/>
                <a:gd name="T6" fmla="+- 0 2327 2327"/>
                <a:gd name="T7" fmla="*/ 2327 h 2019"/>
                <a:gd name="T8" fmla="+- 0 17144 16624"/>
                <a:gd name="T9" fmla="*/ T8 w 2019"/>
                <a:gd name="T10" fmla="+- 0 2847 2327"/>
                <a:gd name="T11" fmla="*/ 2847 h 2019"/>
                <a:gd name="T12" fmla="+- 0 18122 16624"/>
                <a:gd name="T13" fmla="*/ T12 w 2019"/>
                <a:gd name="T14" fmla="+- 0 2847 2327"/>
                <a:gd name="T15" fmla="*/ 2847 h 2019"/>
                <a:gd name="T16" fmla="+- 0 18122 16624"/>
                <a:gd name="T17" fmla="*/ T16 w 2019"/>
                <a:gd name="T18" fmla="+- 0 3825 2327"/>
                <a:gd name="T19" fmla="*/ 3825 h 2019"/>
                <a:gd name="T20" fmla="+- 0 18642 16624"/>
                <a:gd name="T21" fmla="*/ T20 w 2019"/>
                <a:gd name="T22" fmla="+- 0 4345 2327"/>
                <a:gd name="T23" fmla="*/ 4345 h 2019"/>
                <a:gd name="T24" fmla="+- 0 18642 16624"/>
                <a:gd name="T25" fmla="*/ T24 w 2019"/>
                <a:gd name="T26" fmla="+- 0 2327 2327"/>
                <a:gd name="T27" fmla="*/ 2327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0" y="0"/>
                  </a:lnTo>
                  <a:lnTo>
                    <a:pt x="520" y="520"/>
                  </a:lnTo>
                  <a:lnTo>
                    <a:pt x="1498" y="520"/>
                  </a:lnTo>
                  <a:lnTo>
                    <a:pt x="1498" y="1498"/>
                  </a:lnTo>
                  <a:lnTo>
                    <a:pt x="2018" y="2018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47D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2" name="Freeform 109"/>
            <p:cNvSpPr>
              <a:spLocks/>
            </p:cNvSpPr>
            <p:nvPr/>
          </p:nvSpPr>
          <p:spPr bwMode="auto">
            <a:xfrm>
              <a:off x="16623" y="2326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2327 2327"/>
                <a:gd name="T3" fmla="*/ 2327 h 2019"/>
                <a:gd name="T4" fmla="+- 0 18642 16624"/>
                <a:gd name="T5" fmla="*/ T4 w 2019"/>
                <a:gd name="T6" fmla="+- 0 4345 2327"/>
                <a:gd name="T7" fmla="*/ 4345 h 2019"/>
                <a:gd name="T8" fmla="+- 0 18122 16624"/>
                <a:gd name="T9" fmla="*/ T8 w 2019"/>
                <a:gd name="T10" fmla="+- 0 3825 2327"/>
                <a:gd name="T11" fmla="*/ 3825 h 2019"/>
                <a:gd name="T12" fmla="+- 0 18122 16624"/>
                <a:gd name="T13" fmla="*/ T12 w 2019"/>
                <a:gd name="T14" fmla="+- 0 2847 2327"/>
                <a:gd name="T15" fmla="*/ 2847 h 2019"/>
                <a:gd name="T16" fmla="+- 0 17144 16624"/>
                <a:gd name="T17" fmla="*/ T16 w 2019"/>
                <a:gd name="T18" fmla="+- 0 2847 2327"/>
                <a:gd name="T19" fmla="*/ 2847 h 2019"/>
                <a:gd name="T20" fmla="+- 0 16624 16624"/>
                <a:gd name="T21" fmla="*/ T20 w 2019"/>
                <a:gd name="T22" fmla="+- 0 2327 2327"/>
                <a:gd name="T23" fmla="*/ 2327 h 2019"/>
                <a:gd name="T24" fmla="+- 0 18642 16624"/>
                <a:gd name="T25" fmla="*/ T24 w 2019"/>
                <a:gd name="T26" fmla="+- 0 2327 2327"/>
                <a:gd name="T27" fmla="*/ 2327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2018" y="2018"/>
                  </a:lnTo>
                  <a:lnTo>
                    <a:pt x="1498" y="1498"/>
                  </a:lnTo>
                  <a:lnTo>
                    <a:pt x="1498" y="520"/>
                  </a:lnTo>
                  <a:lnTo>
                    <a:pt x="520" y="520"/>
                  </a:lnTo>
                  <a:lnTo>
                    <a:pt x="0" y="0"/>
                  </a:lnTo>
                  <a:lnTo>
                    <a:pt x="2018" y="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3" name="Freeform 108"/>
            <p:cNvSpPr>
              <a:spLocks/>
            </p:cNvSpPr>
            <p:nvPr/>
          </p:nvSpPr>
          <p:spPr bwMode="auto">
            <a:xfrm>
              <a:off x="5658" y="8298"/>
              <a:ext cx="2016" cy="2019"/>
            </a:xfrm>
            <a:custGeom>
              <a:avLst/>
              <a:gdLst>
                <a:gd name="T0" fmla="+- 0 5658 5658"/>
                <a:gd name="T1" fmla="*/ T0 w 2016"/>
                <a:gd name="T2" fmla="+- 0 8298 8298"/>
                <a:gd name="T3" fmla="*/ 8298 h 2019"/>
                <a:gd name="T4" fmla="+- 0 5658 5658"/>
                <a:gd name="T5" fmla="*/ T4 w 2016"/>
                <a:gd name="T6" fmla="+- 0 10316 8298"/>
                <a:gd name="T7" fmla="*/ 10316 h 2019"/>
                <a:gd name="T8" fmla="+- 0 7674 5658"/>
                <a:gd name="T9" fmla="*/ T8 w 2016"/>
                <a:gd name="T10" fmla="+- 0 10316 8298"/>
                <a:gd name="T11" fmla="*/ 10316 h 2019"/>
                <a:gd name="T12" fmla="+- 0 7155 5658"/>
                <a:gd name="T13" fmla="*/ T12 w 2016"/>
                <a:gd name="T14" fmla="+- 0 9797 8298"/>
                <a:gd name="T15" fmla="*/ 9797 h 2019"/>
                <a:gd name="T16" fmla="+- 0 6178 5658"/>
                <a:gd name="T17" fmla="*/ T16 w 2016"/>
                <a:gd name="T18" fmla="+- 0 9797 8298"/>
                <a:gd name="T19" fmla="*/ 9797 h 2019"/>
                <a:gd name="T20" fmla="+- 0 6178 5658"/>
                <a:gd name="T21" fmla="*/ T20 w 2016"/>
                <a:gd name="T22" fmla="+- 0 8818 8298"/>
                <a:gd name="T23" fmla="*/ 8818 h 2019"/>
                <a:gd name="T24" fmla="+- 0 5658 5658"/>
                <a:gd name="T25" fmla="*/ T24 w 2016"/>
                <a:gd name="T26" fmla="+- 0 8298 8298"/>
                <a:gd name="T27" fmla="*/ 8298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6" h="2019">
                  <a:moveTo>
                    <a:pt x="0" y="0"/>
                  </a:moveTo>
                  <a:lnTo>
                    <a:pt x="0" y="2018"/>
                  </a:lnTo>
                  <a:lnTo>
                    <a:pt x="2016" y="2018"/>
                  </a:lnTo>
                  <a:lnTo>
                    <a:pt x="1497" y="1499"/>
                  </a:lnTo>
                  <a:lnTo>
                    <a:pt x="520" y="1499"/>
                  </a:lnTo>
                  <a:lnTo>
                    <a:pt x="520" y="5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E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auto">
            <a:xfrm>
              <a:off x="5658" y="8298"/>
              <a:ext cx="2016" cy="2019"/>
            </a:xfrm>
            <a:custGeom>
              <a:avLst/>
              <a:gdLst>
                <a:gd name="T0" fmla="+- 0 5658 5658"/>
                <a:gd name="T1" fmla="*/ T0 w 2016"/>
                <a:gd name="T2" fmla="+- 0 10316 8298"/>
                <a:gd name="T3" fmla="*/ 10316 h 2019"/>
                <a:gd name="T4" fmla="+- 0 5658 5658"/>
                <a:gd name="T5" fmla="*/ T4 w 2016"/>
                <a:gd name="T6" fmla="+- 0 8298 8298"/>
                <a:gd name="T7" fmla="*/ 8298 h 2019"/>
                <a:gd name="T8" fmla="+- 0 6178 5658"/>
                <a:gd name="T9" fmla="*/ T8 w 2016"/>
                <a:gd name="T10" fmla="+- 0 8818 8298"/>
                <a:gd name="T11" fmla="*/ 8818 h 2019"/>
                <a:gd name="T12" fmla="+- 0 6178 5658"/>
                <a:gd name="T13" fmla="*/ T12 w 2016"/>
                <a:gd name="T14" fmla="+- 0 9797 8298"/>
                <a:gd name="T15" fmla="*/ 9797 h 2019"/>
                <a:gd name="T16" fmla="+- 0 7155 5658"/>
                <a:gd name="T17" fmla="*/ T16 w 2016"/>
                <a:gd name="T18" fmla="+- 0 9797 8298"/>
                <a:gd name="T19" fmla="*/ 9797 h 2019"/>
                <a:gd name="T20" fmla="+- 0 7674 5658"/>
                <a:gd name="T21" fmla="*/ T20 w 2016"/>
                <a:gd name="T22" fmla="+- 0 10316 8298"/>
                <a:gd name="T23" fmla="*/ 10316 h 2019"/>
                <a:gd name="T24" fmla="+- 0 5658 5658"/>
                <a:gd name="T25" fmla="*/ T24 w 2016"/>
                <a:gd name="T26" fmla="+- 0 10316 8298"/>
                <a:gd name="T27" fmla="*/ 10316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6" h="2019">
                  <a:moveTo>
                    <a:pt x="0" y="2018"/>
                  </a:moveTo>
                  <a:lnTo>
                    <a:pt x="0" y="0"/>
                  </a:lnTo>
                  <a:lnTo>
                    <a:pt x="520" y="520"/>
                  </a:lnTo>
                  <a:lnTo>
                    <a:pt x="520" y="1499"/>
                  </a:lnTo>
                  <a:lnTo>
                    <a:pt x="1497" y="1499"/>
                  </a:lnTo>
                  <a:lnTo>
                    <a:pt x="2016" y="2018"/>
                  </a:lnTo>
                  <a:lnTo>
                    <a:pt x="0" y="201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5" name="Freeform 106"/>
            <p:cNvSpPr>
              <a:spLocks/>
            </p:cNvSpPr>
            <p:nvPr/>
          </p:nvSpPr>
          <p:spPr bwMode="auto">
            <a:xfrm>
              <a:off x="16623" y="8298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8298 8298"/>
                <a:gd name="T3" fmla="*/ 8298 h 2019"/>
                <a:gd name="T4" fmla="+- 0 18122 16624"/>
                <a:gd name="T5" fmla="*/ T4 w 2019"/>
                <a:gd name="T6" fmla="+- 0 8818 8298"/>
                <a:gd name="T7" fmla="*/ 8818 h 2019"/>
                <a:gd name="T8" fmla="+- 0 18122 16624"/>
                <a:gd name="T9" fmla="*/ T8 w 2019"/>
                <a:gd name="T10" fmla="+- 0 9796 8298"/>
                <a:gd name="T11" fmla="*/ 9796 h 2019"/>
                <a:gd name="T12" fmla="+- 0 17144 16624"/>
                <a:gd name="T13" fmla="*/ T12 w 2019"/>
                <a:gd name="T14" fmla="+- 0 9796 8298"/>
                <a:gd name="T15" fmla="*/ 9796 h 2019"/>
                <a:gd name="T16" fmla="+- 0 16624 16624"/>
                <a:gd name="T17" fmla="*/ T16 w 2019"/>
                <a:gd name="T18" fmla="+- 0 10316 8298"/>
                <a:gd name="T19" fmla="*/ 10316 h 2019"/>
                <a:gd name="T20" fmla="+- 0 18642 16624"/>
                <a:gd name="T21" fmla="*/ T20 w 2019"/>
                <a:gd name="T22" fmla="+- 0 10316 8298"/>
                <a:gd name="T23" fmla="*/ 10316 h 2019"/>
                <a:gd name="T24" fmla="+- 0 18642 16624"/>
                <a:gd name="T25" fmla="*/ T24 w 2019"/>
                <a:gd name="T26" fmla="+- 0 8298 8298"/>
                <a:gd name="T27" fmla="*/ 8298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1498" y="520"/>
                  </a:lnTo>
                  <a:lnTo>
                    <a:pt x="1498" y="1498"/>
                  </a:lnTo>
                  <a:lnTo>
                    <a:pt x="520" y="1498"/>
                  </a:lnTo>
                  <a:lnTo>
                    <a:pt x="0" y="2018"/>
                  </a:lnTo>
                  <a:lnTo>
                    <a:pt x="2018" y="2018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F79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6" name="Freeform 105"/>
            <p:cNvSpPr>
              <a:spLocks/>
            </p:cNvSpPr>
            <p:nvPr/>
          </p:nvSpPr>
          <p:spPr bwMode="auto">
            <a:xfrm>
              <a:off x="16623" y="8298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10316 8298"/>
                <a:gd name="T3" fmla="*/ 10316 h 2019"/>
                <a:gd name="T4" fmla="+- 0 16624 16624"/>
                <a:gd name="T5" fmla="*/ T4 w 2019"/>
                <a:gd name="T6" fmla="+- 0 10316 8298"/>
                <a:gd name="T7" fmla="*/ 10316 h 2019"/>
                <a:gd name="T8" fmla="+- 0 17144 16624"/>
                <a:gd name="T9" fmla="*/ T8 w 2019"/>
                <a:gd name="T10" fmla="+- 0 9796 8298"/>
                <a:gd name="T11" fmla="*/ 9796 h 2019"/>
                <a:gd name="T12" fmla="+- 0 18122 16624"/>
                <a:gd name="T13" fmla="*/ T12 w 2019"/>
                <a:gd name="T14" fmla="+- 0 9796 8298"/>
                <a:gd name="T15" fmla="*/ 9796 h 2019"/>
                <a:gd name="T16" fmla="+- 0 18122 16624"/>
                <a:gd name="T17" fmla="*/ T16 w 2019"/>
                <a:gd name="T18" fmla="+- 0 8818 8298"/>
                <a:gd name="T19" fmla="*/ 8818 h 2019"/>
                <a:gd name="T20" fmla="+- 0 18642 16624"/>
                <a:gd name="T21" fmla="*/ T20 w 2019"/>
                <a:gd name="T22" fmla="+- 0 8298 8298"/>
                <a:gd name="T23" fmla="*/ 8298 h 2019"/>
                <a:gd name="T24" fmla="+- 0 18642 16624"/>
                <a:gd name="T25" fmla="*/ T24 w 2019"/>
                <a:gd name="T26" fmla="+- 0 10316 8298"/>
                <a:gd name="T27" fmla="*/ 10316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2018"/>
                  </a:moveTo>
                  <a:lnTo>
                    <a:pt x="0" y="2018"/>
                  </a:lnTo>
                  <a:lnTo>
                    <a:pt x="520" y="1498"/>
                  </a:lnTo>
                  <a:lnTo>
                    <a:pt x="1498" y="1498"/>
                  </a:lnTo>
                  <a:lnTo>
                    <a:pt x="1498" y="520"/>
                  </a:lnTo>
                  <a:lnTo>
                    <a:pt x="2018" y="0"/>
                  </a:lnTo>
                  <a:lnTo>
                    <a:pt x="2018" y="201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pic>
          <p:nvPicPr>
            <p:cNvPr id="27" name="Picture 10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" y="376"/>
              <a:ext cx="13780" cy="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Прямоугольник 28"/>
          <p:cNvSpPr/>
          <p:nvPr/>
        </p:nvSpPr>
        <p:spPr>
          <a:xfrm>
            <a:off x="3487811" y="783909"/>
            <a:ext cx="79763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</a:t>
            </a:r>
            <a:endParaRPr lang="en-US" sz="2000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endParaRPr lang="ru-RU" sz="24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559559" y="476672"/>
            <a:ext cx="2545188" cy="199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9230" marR="24130" indent="-635" algn="ctr">
              <a:lnSpc>
                <a:spcPct val="103000"/>
              </a:lnSpc>
            </a:pP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Latn-UZ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BUHGALTERIYA HISOBI VA MOLIYA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KAFEDRASI</a:t>
            </a:r>
            <a:endParaRPr lang="en-US" sz="20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9230" marR="24130" indent="-635" algn="ctr">
              <a:lnSpc>
                <a:spcPct val="103000"/>
              </a:lnSpc>
            </a:pP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MA’RUZACHI G.Q.TURAYEVA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639616" y="2454375"/>
            <a:ext cx="7465799" cy="1672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0113" indent="1182688" algn="ctr">
              <a:spcBef>
                <a:spcPts val="370"/>
              </a:spcBef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0113" indent="1182688" algn="ctr">
              <a:spcBef>
                <a:spcPts val="370"/>
              </a:spcBef>
            </a:pP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KOLOGIK TAHLIL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0113" indent="1182688" algn="ctr">
              <a:spcBef>
                <a:spcPts val="370"/>
              </a:spcBef>
            </a:pP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94078" y="783909"/>
            <a:ext cx="7702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 RESPUBLIKASI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OLIY TA’LIM, FAN VA INNOVATSIYALAR </a:t>
            </a:r>
            <a:r>
              <a:rPr lang="uz-Latn-UZ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GULISTON DAVLAT UNIVERSITETI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2" name="Picture 5" descr="photos0-800x600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875" y="4074447"/>
            <a:ext cx="6054131" cy="210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 descr="https://avatars.mds.yandex.net/i?id=d24144791fd8e434dbe794922a21ea25-4580514-images-thumbs&amp;ref=rim&amp;n=33&amp;w=150&amp;h=15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20" y="3728783"/>
            <a:ext cx="2932124" cy="237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51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defTabSz="457200" rtl="0">
              <a:spcBef>
                <a:spcPct val="0"/>
              </a:spcBef>
            </a:pPr>
            <a:r>
              <a:rPr lang="en-US" sz="2400" b="1" dirty="0"/>
              <a:t>REJA</a:t>
            </a:r>
            <a:r>
              <a:rPr lang="uz-Cyrl-UZ" sz="2400" b="1" dirty="0"/>
              <a:t/>
            </a:r>
            <a:br>
              <a:rPr lang="uz-Cyrl-UZ" sz="2400" b="1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sz="2400" b="1" dirty="0" smtClean="0"/>
              <a:t>1</a:t>
            </a:r>
            <a:r>
              <a:rPr lang="uz-Cyrl-UZ" sz="2400" b="1" dirty="0"/>
              <a:t>.</a:t>
            </a:r>
            <a:r>
              <a:rPr lang="en-US" sz="2400" b="1" dirty="0"/>
              <a:t> </a:t>
            </a:r>
            <a:r>
              <a:rPr lang="en-US" sz="3200" b="1" dirty="0" err="1"/>
              <a:t>Nima</a:t>
            </a:r>
            <a:r>
              <a:rPr lang="en-US" sz="3200" b="1" dirty="0"/>
              <a:t> </a:t>
            </a:r>
            <a:r>
              <a:rPr lang="en-US" sz="3200" b="1" dirty="0" err="1"/>
              <a:t>uchun</a:t>
            </a:r>
            <a:r>
              <a:rPr lang="en-US" sz="3200" b="1" dirty="0"/>
              <a:t> </a:t>
            </a:r>
            <a:r>
              <a:rPr lang="uz-Cyrl-UZ" sz="3200" b="1" dirty="0"/>
              <a:t>e</a:t>
            </a:r>
            <a:r>
              <a:rPr lang="en-US" sz="3200" b="1" dirty="0" err="1"/>
              <a:t>kologik</a:t>
            </a:r>
            <a:r>
              <a:rPr lang="en-US" sz="3200" b="1" dirty="0"/>
              <a:t> </a:t>
            </a:r>
            <a:r>
              <a:rPr lang="en-US" sz="3200" b="1" dirty="0" err="1"/>
              <a:t>tahlil</a:t>
            </a:r>
            <a:r>
              <a:rPr lang="en-US" sz="3200" b="1" dirty="0"/>
              <a:t> </a:t>
            </a:r>
            <a:r>
              <a:rPr lang="en-US" sz="3200" b="1" dirty="0" err="1"/>
              <a:t>kerak</a:t>
            </a:r>
            <a:endParaRPr lang="ru-RU" sz="3200" b="1" dirty="0" smtClean="0"/>
          </a:p>
          <a:p>
            <a:r>
              <a:rPr lang="uz-Cyrl-UZ" sz="3200" b="1" dirty="0" smtClean="0"/>
              <a:t>2</a:t>
            </a:r>
            <a:r>
              <a:rPr lang="uz-Cyrl-UZ" sz="3200" b="1" dirty="0"/>
              <a:t>.</a:t>
            </a:r>
            <a:r>
              <a:rPr lang="en-US" sz="3200" b="1" dirty="0"/>
              <a:t> </a:t>
            </a:r>
            <a:r>
              <a:rPr lang="uz-Cyrl-UZ" sz="3200" b="1" dirty="0"/>
              <a:t>Ekologik tahlilning </a:t>
            </a:r>
            <a:r>
              <a:rPr lang="uz-Cyrl-UZ" sz="3200" b="1" dirty="0" smtClean="0"/>
              <a:t>vazifalari</a:t>
            </a:r>
            <a:endParaRPr lang="en-US" sz="3200" b="1" dirty="0" smtClean="0"/>
          </a:p>
          <a:p>
            <a:r>
              <a:rPr lang="uz-Cyrl-UZ" sz="3200" b="1" dirty="0" smtClean="0"/>
              <a:t>3</a:t>
            </a:r>
            <a:r>
              <a:rPr lang="uz-Cyrl-UZ" sz="3200" b="1" dirty="0"/>
              <a:t>.</a:t>
            </a:r>
            <a:r>
              <a:rPr lang="en-US" sz="3200" b="1" dirty="0"/>
              <a:t> </a:t>
            </a:r>
            <a:r>
              <a:rPr lang="uz-Cyrl-UZ" sz="3200" b="1" dirty="0"/>
              <a:t>E</a:t>
            </a:r>
            <a:r>
              <a:rPr lang="en-US" sz="3200" b="1" dirty="0" err="1"/>
              <a:t>kologiya</a:t>
            </a:r>
            <a:r>
              <a:rPr lang="en-US" sz="3200" b="1" dirty="0"/>
              <a:t> </a:t>
            </a:r>
            <a:r>
              <a:rPr lang="en-US" sz="3200" b="1" dirty="0" err="1"/>
              <a:t>bo’yicha</a:t>
            </a:r>
            <a:r>
              <a:rPr lang="en-US" sz="3200" b="1" dirty="0"/>
              <a:t> </a:t>
            </a:r>
            <a:r>
              <a:rPr lang="en-US" sz="3200" b="1" dirty="0" err="1"/>
              <a:t>loyiha-smeta</a:t>
            </a:r>
            <a:r>
              <a:rPr lang="en-US" sz="3200" b="1" dirty="0"/>
              <a:t> </a:t>
            </a:r>
            <a:r>
              <a:rPr lang="uz-Cyrl-UZ" sz="3200" b="1" dirty="0"/>
              <a:t>h</a:t>
            </a:r>
            <a:r>
              <a:rPr lang="en-US" sz="3200" b="1" dirty="0" err="1"/>
              <a:t>ujjatlarini</a:t>
            </a:r>
            <a:r>
              <a:rPr lang="en-US" sz="3200" b="1" dirty="0"/>
              <a:t> </a:t>
            </a:r>
            <a:r>
              <a:rPr lang="en-US" sz="3200" b="1" dirty="0" err="1" smtClean="0"/>
              <a:t>tayyorlash</a:t>
            </a:r>
            <a:endParaRPr lang="en-US" sz="3200" b="1" dirty="0" smtClean="0"/>
          </a:p>
          <a:p>
            <a:r>
              <a:rPr lang="en-US" sz="3200" b="1" dirty="0" smtClean="0"/>
              <a:t>4.</a:t>
            </a:r>
            <a:r>
              <a:rPr lang="uz-Cyrl-UZ" sz="3200" b="1" dirty="0"/>
              <a:t> Ekologiyani moliyalashtirish manbalari</a:t>
            </a:r>
            <a:endParaRPr lang="uz-Cyrl-UZ" sz="3200" b="1" dirty="0" smtClean="0"/>
          </a:p>
        </p:txBody>
      </p:sp>
      <p:pic>
        <p:nvPicPr>
          <p:cNvPr id="5" name="Picture 4" descr="Jamoa kelishuv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177" y="5445457"/>
            <a:ext cx="4694829" cy="141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cdn5.vectorstock.com/i/1000x1000/08/94/eco-earth-with-go-green-concept-vector-16008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508" y="0"/>
            <a:ext cx="4380931" cy="207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77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1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Margolin</a:t>
            </a:r>
            <a:r>
              <a:rPr lang="en-US" dirty="0">
                <a:solidFill>
                  <a:schemeClr val="tx1"/>
                </a:solidFill>
              </a:rPr>
              <a:t> A.M. </a:t>
            </a:r>
            <a:r>
              <a:rPr lang="en-US" dirty="0" err="1">
                <a:solidFill>
                  <a:schemeClr val="tx1"/>
                </a:solidFill>
              </a:rPr>
              <a:t>Ekonomicheskaya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otsenka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investitsionno’x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proektov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Uchebnik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dlya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vuzov</a:t>
            </a:r>
            <a:r>
              <a:rPr lang="en-US" dirty="0">
                <a:solidFill>
                  <a:schemeClr val="tx1"/>
                </a:solidFill>
              </a:rPr>
              <a:t>. A.M. </a:t>
            </a:r>
            <a:r>
              <a:rPr lang="en-US" dirty="0" err="1">
                <a:solidFill>
                  <a:schemeClr val="tx1"/>
                </a:solidFill>
              </a:rPr>
              <a:t>Margolin</a:t>
            </a:r>
            <a:r>
              <a:rPr lang="en-US" dirty="0">
                <a:solidFill>
                  <a:schemeClr val="tx1"/>
                </a:solidFill>
              </a:rPr>
              <a:t>, M.ZAO </a:t>
            </a:r>
            <a:r>
              <a:rPr lang="en-US" dirty="0" err="1">
                <a:solidFill>
                  <a:schemeClr val="tx1"/>
                </a:solidFill>
              </a:rPr>
              <a:t>Izdatelstvo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ekonomika</a:t>
            </a:r>
            <a:r>
              <a:rPr lang="en-US" dirty="0">
                <a:solidFill>
                  <a:schemeClr val="tx1"/>
                </a:solidFill>
              </a:rPr>
              <a:t>, 20</a:t>
            </a:r>
            <a:r>
              <a:rPr lang="uz-Cyrl-UZ" dirty="0">
                <a:solidFill>
                  <a:schemeClr val="tx1"/>
                </a:solidFill>
              </a:rPr>
              <a:t>1</a:t>
            </a:r>
            <a:r>
              <a:rPr lang="en-US" dirty="0">
                <a:solidFill>
                  <a:schemeClr val="tx1"/>
                </a:solidFill>
              </a:rPr>
              <a:t>7.-320-367str.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  <a:r>
              <a:rPr lang="en-US" dirty="0" err="1">
                <a:solidFill>
                  <a:schemeClr val="tx1"/>
                </a:solidFill>
              </a:rPr>
              <a:t>A.E.Ishmuxamedov</a:t>
            </a:r>
            <a:r>
              <a:rPr lang="en-US" dirty="0">
                <a:solidFill>
                  <a:schemeClr val="tx1"/>
                </a:solidFill>
              </a:rPr>
              <a:t>, M.S.</a:t>
            </a:r>
            <a:r>
              <a:rPr lang="uz-Cyrl-UZ" dirty="0">
                <a:solidFill>
                  <a:schemeClr val="tx1"/>
                </a:solidFill>
              </a:rPr>
              <a:t>Q</a:t>
            </a:r>
            <a:r>
              <a:rPr lang="en-US" dirty="0" err="1">
                <a:solidFill>
                  <a:schemeClr val="tx1"/>
                </a:solidFill>
              </a:rPr>
              <a:t>osimov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Z.A.Djumaev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G.Ya.Muxamedjanova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Loyiha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tahlili</a:t>
            </a:r>
            <a:r>
              <a:rPr lang="en-US" dirty="0">
                <a:solidFill>
                  <a:schemeClr val="tx1"/>
                </a:solidFill>
              </a:rPr>
              <a:t>. T: TDIU. 20</a:t>
            </a:r>
            <a:r>
              <a:rPr lang="uz-Cyrl-UZ" dirty="0">
                <a:solidFill>
                  <a:schemeClr val="tx1"/>
                </a:solidFill>
              </a:rPr>
              <a:t>17</a:t>
            </a:r>
            <a:r>
              <a:rPr lang="en-US" dirty="0">
                <a:solidFill>
                  <a:schemeClr val="tx1"/>
                </a:solidFill>
              </a:rPr>
              <a:t>.-157-171 b.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3. </a:t>
            </a:r>
            <a:r>
              <a:rPr lang="en-US" dirty="0" err="1">
                <a:solidFill>
                  <a:schemeClr val="tx1"/>
                </a:solidFill>
              </a:rPr>
              <a:t>Baldin</a:t>
            </a:r>
            <a:r>
              <a:rPr lang="en-US" dirty="0">
                <a:solidFill>
                  <a:schemeClr val="tx1"/>
                </a:solidFill>
              </a:rPr>
              <a:t> K.V. </a:t>
            </a:r>
            <a:r>
              <a:rPr lang="en-US" dirty="0" err="1">
                <a:solidFill>
                  <a:schemeClr val="tx1"/>
                </a:solidFill>
              </a:rPr>
              <a:t>Investitsii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innovatsii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Uchebnoe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posobie</a:t>
            </a:r>
            <a:r>
              <a:rPr lang="en-US" dirty="0">
                <a:solidFill>
                  <a:schemeClr val="tx1"/>
                </a:solidFill>
              </a:rPr>
              <a:t>. g’ K.V. </a:t>
            </a:r>
            <a:r>
              <a:rPr lang="en-US" dirty="0" err="1">
                <a:solidFill>
                  <a:schemeClr val="tx1"/>
                </a:solidFill>
              </a:rPr>
              <a:t>Baldin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I.I.Perederyaev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dr.-2- </a:t>
            </a:r>
            <a:r>
              <a:rPr lang="en-US" dirty="0" err="1">
                <a:solidFill>
                  <a:schemeClr val="tx1"/>
                </a:solidFill>
              </a:rPr>
              <a:t>izd</a:t>
            </a:r>
            <a:r>
              <a:rPr lang="en-US" dirty="0">
                <a:solidFill>
                  <a:schemeClr val="tx1"/>
                </a:solidFill>
              </a:rPr>
              <a:t>- M: </a:t>
            </a:r>
            <a:r>
              <a:rPr lang="en-US" dirty="0" err="1">
                <a:solidFill>
                  <a:schemeClr val="tx1"/>
                </a:solidFill>
              </a:rPr>
              <a:t>Izdatelskoe</a:t>
            </a:r>
            <a:r>
              <a:rPr lang="en-US" dirty="0">
                <a:solidFill>
                  <a:schemeClr val="tx1"/>
                </a:solidFill>
              </a:rPr>
              <a:t>–</a:t>
            </a:r>
            <a:r>
              <a:rPr lang="en-US" dirty="0" err="1">
                <a:solidFill>
                  <a:schemeClr val="tx1"/>
                </a:solidFill>
              </a:rPr>
              <a:t>torgovaya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korporatsiya</a:t>
            </a:r>
            <a:r>
              <a:rPr lang="en-US" dirty="0">
                <a:solidFill>
                  <a:schemeClr val="tx1"/>
                </a:solidFill>
              </a:rPr>
              <a:t> «</a:t>
            </a:r>
            <a:r>
              <a:rPr lang="en-US" dirty="0" err="1">
                <a:solidFill>
                  <a:schemeClr val="tx1"/>
                </a:solidFill>
              </a:rPr>
              <a:t>Dashkov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K», 201</a:t>
            </a:r>
            <a:r>
              <a:rPr lang="uz-Cyrl-UZ" dirty="0">
                <a:solidFill>
                  <a:schemeClr val="tx1"/>
                </a:solidFill>
              </a:rPr>
              <a:t>8</a:t>
            </a:r>
            <a:r>
              <a:rPr lang="en-US" dirty="0">
                <a:solidFill>
                  <a:schemeClr val="tx1"/>
                </a:solidFill>
              </a:rPr>
              <a:t>. -213-238 s.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4. </a:t>
            </a:r>
            <a:r>
              <a:rPr lang="en-US" dirty="0" err="1">
                <a:solidFill>
                  <a:schemeClr val="tx1"/>
                </a:solidFill>
              </a:rPr>
              <a:t>Nikolaev</a:t>
            </a:r>
            <a:r>
              <a:rPr lang="en-US" dirty="0">
                <a:solidFill>
                  <a:schemeClr val="tx1"/>
                </a:solidFill>
              </a:rPr>
              <a:t> M.A. </a:t>
            </a:r>
            <a:r>
              <a:rPr lang="en-US" dirty="0" err="1">
                <a:solidFill>
                  <a:schemeClr val="tx1"/>
                </a:solidFill>
              </a:rPr>
              <a:t>Investitsionnaya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deyatelnost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dirty="0" err="1">
                <a:solidFill>
                  <a:schemeClr val="tx1"/>
                </a:solidFill>
              </a:rPr>
              <a:t>Uchebnoe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posobie</a:t>
            </a:r>
            <a:r>
              <a:rPr lang="en-US" dirty="0">
                <a:solidFill>
                  <a:schemeClr val="tx1"/>
                </a:solidFill>
              </a:rPr>
              <a:t> g’ </a:t>
            </a:r>
            <a:r>
              <a:rPr lang="en-US" dirty="0" err="1">
                <a:solidFill>
                  <a:schemeClr val="tx1"/>
                </a:solidFill>
              </a:rPr>
              <a:t>M.A.Nikolaev</a:t>
            </a:r>
            <a:r>
              <a:rPr lang="uz-Cyrl-UZ" dirty="0">
                <a:solidFill>
                  <a:schemeClr val="tx1"/>
                </a:solidFill>
              </a:rPr>
              <a:t>. </a:t>
            </a:r>
            <a:r>
              <a:rPr lang="en-US" dirty="0">
                <a:solidFill>
                  <a:schemeClr val="tx1"/>
                </a:solidFill>
              </a:rPr>
              <a:t>-</a:t>
            </a:r>
            <a:r>
              <a:rPr lang="en-US" dirty="0" err="1">
                <a:solidFill>
                  <a:schemeClr val="tx1"/>
                </a:solidFill>
              </a:rPr>
              <a:t>Finanso</a:t>
            </a:r>
            <a:r>
              <a:rPr lang="en-US" dirty="0">
                <a:solidFill>
                  <a:schemeClr val="tx1"/>
                </a:solidFill>
              </a:rPr>
              <a:t>’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statistika</a:t>
            </a:r>
            <a:r>
              <a:rPr lang="en-US" dirty="0">
                <a:solidFill>
                  <a:schemeClr val="tx1"/>
                </a:solidFill>
              </a:rPr>
              <a:t>, INFRA. M-20</a:t>
            </a:r>
            <a:r>
              <a:rPr lang="uz-Cyrl-UZ" dirty="0">
                <a:solidFill>
                  <a:schemeClr val="tx1"/>
                </a:solidFill>
              </a:rPr>
              <a:t>18</a:t>
            </a:r>
            <a:r>
              <a:rPr lang="en-US" dirty="0">
                <a:solidFill>
                  <a:schemeClr val="tx1"/>
                </a:solidFill>
              </a:rPr>
              <a:t>.-256-336 str.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5. </a:t>
            </a:r>
            <a:r>
              <a:rPr lang="en-US" dirty="0" err="1">
                <a:solidFill>
                  <a:schemeClr val="tx1"/>
                </a:solidFill>
              </a:rPr>
              <a:t>Tyurina</a:t>
            </a:r>
            <a:r>
              <a:rPr lang="en-US" dirty="0">
                <a:solidFill>
                  <a:schemeClr val="tx1"/>
                </a:solidFill>
              </a:rPr>
              <a:t> A.V. </a:t>
            </a:r>
            <a:r>
              <a:rPr lang="en-US" dirty="0" err="1">
                <a:solidFill>
                  <a:schemeClr val="tx1"/>
                </a:solidFill>
              </a:rPr>
              <a:t>Investitsii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Praktikum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Uchebnoe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posobie</a:t>
            </a:r>
            <a:r>
              <a:rPr lang="en-US" dirty="0">
                <a:solidFill>
                  <a:schemeClr val="tx1"/>
                </a:solidFill>
              </a:rPr>
              <a:t>. g’ A.V. </a:t>
            </a:r>
            <a:r>
              <a:rPr lang="en-US" dirty="0" err="1">
                <a:solidFill>
                  <a:schemeClr val="tx1"/>
                </a:solidFill>
              </a:rPr>
              <a:t>Tyurina</a:t>
            </a:r>
            <a:r>
              <a:rPr lang="uz-Cyrl-UZ" dirty="0">
                <a:solidFill>
                  <a:schemeClr val="tx1"/>
                </a:solidFill>
              </a:rPr>
              <a:t>. </a:t>
            </a:r>
            <a:r>
              <a:rPr lang="en-US" dirty="0">
                <a:solidFill>
                  <a:schemeClr val="tx1"/>
                </a:solidFill>
              </a:rPr>
              <a:t>-M:KNORUS.201</a:t>
            </a:r>
            <a:r>
              <a:rPr lang="uz-Cyrl-UZ" dirty="0">
                <a:solidFill>
                  <a:schemeClr val="tx1"/>
                </a:solidFill>
              </a:rPr>
              <a:t>8</a:t>
            </a:r>
            <a:r>
              <a:rPr lang="en-US" dirty="0">
                <a:solidFill>
                  <a:schemeClr val="tx1"/>
                </a:solidFill>
              </a:rPr>
              <a:t>.- </a:t>
            </a:r>
            <a:r>
              <a:rPr lang="ru-RU" dirty="0">
                <a:solidFill>
                  <a:schemeClr val="tx1"/>
                </a:solidFill>
              </a:rPr>
              <a:t>189-208 </a:t>
            </a:r>
            <a:r>
              <a:rPr lang="ru-RU" dirty="0" err="1">
                <a:solidFill>
                  <a:schemeClr val="tx1"/>
                </a:solidFill>
              </a:rPr>
              <a:t>str</a:t>
            </a:r>
            <a:r>
              <a:rPr lang="uz-Cyrl-UZ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5" name="Picture 6" descr="https://avatars.mds.yandex.net/i?id=a1632323707bdd528d7a30a647592706-5337839-images-thumbs&amp;ref=rim&amp;n=33&amp;w=267&amp;h=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1477496"/>
            <a:ext cx="2917998" cy="4677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440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550989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1.Dars </a:t>
            </a:r>
            <a:r>
              <a:rPr lang="en-US" b="1" dirty="0" err="1" smtClean="0"/>
              <a:t>maqsadi</a:t>
            </a:r>
            <a:r>
              <a:rPr lang="en-US" b="1" dirty="0" smtClean="0"/>
              <a:t>,</a:t>
            </a:r>
            <a:br>
              <a:rPr lang="en-US" b="1" dirty="0" smtClean="0"/>
            </a:br>
            <a:r>
              <a:rPr lang="en-US" b="1" dirty="0" smtClean="0"/>
              <a:t>        2.Bajariladigan </a:t>
            </a:r>
            <a:r>
              <a:rPr lang="en-US" b="1" dirty="0" err="1" smtClean="0"/>
              <a:t>vazifa</a:t>
            </a:r>
            <a:r>
              <a:rPr lang="en-US" b="1" dirty="0" smtClean="0"/>
              <a:t>,</a:t>
            </a:r>
            <a:br>
              <a:rPr lang="en-US" b="1" dirty="0" smtClean="0"/>
            </a:br>
            <a:r>
              <a:rPr lang="en-US" b="1" dirty="0" smtClean="0"/>
              <a:t>                 3.Kutilayotgan </a:t>
            </a:r>
            <a:r>
              <a:rPr lang="en-US" b="1" dirty="0" err="1" smtClean="0"/>
              <a:t>natija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/>
              <a:t>1.Dars </a:t>
            </a:r>
            <a:r>
              <a:rPr lang="en-US" sz="2400" b="1" dirty="0" err="1" smtClean="0"/>
              <a:t>maqsadi</a:t>
            </a:r>
            <a:r>
              <a:rPr lang="en-US" sz="2400" b="1" dirty="0" smtClean="0"/>
              <a:t> -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kutilgan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manfaat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manfaatning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istiqbolda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ahamiyat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/>
              <a:t> 2.Bajariladigan </a:t>
            </a:r>
            <a:r>
              <a:rPr lang="en-US" sz="2400" b="1" dirty="0" err="1" smtClean="0"/>
              <a:t>vazifa</a:t>
            </a:r>
            <a:r>
              <a:rPr lang="en-US" sz="2400" b="1" dirty="0" smtClean="0"/>
              <a:t>-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investitsiya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loyihalarida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shovqin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tutun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qiyoslanishi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noqulay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oqibatlar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bo’lishini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izlanish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boorish.</a:t>
            </a:r>
          </a:p>
          <a:p>
            <a:r>
              <a:rPr lang="en-US" sz="2400" b="1" dirty="0" smtClean="0"/>
              <a:t>3.Kutilayotgan </a:t>
            </a:r>
            <a:r>
              <a:rPr lang="en-US" sz="2400" b="1" dirty="0" err="1" smtClean="0"/>
              <a:t>natija</a:t>
            </a:r>
            <a:r>
              <a:rPr lang="en-US" sz="2400" b="1" dirty="0" smtClean="0"/>
              <a:t>-</a:t>
            </a:r>
            <a:r>
              <a:rPr lang="en-US" sz="2400" b="1" dirty="0"/>
              <a:t> </a:t>
            </a:r>
            <a:r>
              <a:rPr lang="uz-Cyrl-UZ" sz="2400" b="1" dirty="0"/>
              <a:t>E</a:t>
            </a:r>
            <a:r>
              <a:rPr lang="en-US" sz="2400" b="1" dirty="0" err="1"/>
              <a:t>kologik</a:t>
            </a:r>
            <a:r>
              <a:rPr lang="en-US" sz="2400" b="1" dirty="0"/>
              <a:t> </a:t>
            </a:r>
            <a:r>
              <a:rPr lang="en-US" sz="2400" b="1" dirty="0" err="1" smtClean="0"/>
              <a:t>tahlilning</a:t>
            </a:r>
            <a:r>
              <a:rPr lang="en-US" sz="2400" b="1" dirty="0" smtClean="0"/>
              <a:t>  </a:t>
            </a:r>
            <a:r>
              <a:rPr lang="en-US" sz="2400" b="1" dirty="0" err="1"/>
              <a:t>loyihaviy</a:t>
            </a:r>
            <a:r>
              <a:rPr lang="en-US" sz="2400" b="1" dirty="0"/>
              <a:t> </a:t>
            </a:r>
            <a:r>
              <a:rPr lang="en-US" sz="2400" b="1" dirty="0" err="1" smtClean="0"/>
              <a:t>tahlildagi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axamiyatini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anglab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yetish</a:t>
            </a:r>
            <a:r>
              <a:rPr lang="en-US" dirty="0" smtClean="0"/>
              <a:t>.</a:t>
            </a:r>
            <a:endParaRPr lang="en-US" sz="2400" b="1" dirty="0" smtClean="0"/>
          </a:p>
        </p:txBody>
      </p:sp>
      <p:pic>
        <p:nvPicPr>
          <p:cNvPr id="4" name="Picture 5" descr="i?id=203668848-40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870424"/>
            <a:ext cx="2629120" cy="460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91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Nima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uz-Cyrl-UZ" b="1" dirty="0"/>
              <a:t>e</a:t>
            </a:r>
            <a:r>
              <a:rPr lang="en-US" b="1" dirty="0" err="1"/>
              <a:t>kologik</a:t>
            </a:r>
            <a:r>
              <a:rPr lang="en-US" b="1" dirty="0"/>
              <a:t> </a:t>
            </a:r>
            <a:r>
              <a:rPr lang="en-US" b="1" dirty="0" err="1"/>
              <a:t>tahlil</a:t>
            </a:r>
            <a:r>
              <a:rPr lang="en-US" b="1" dirty="0"/>
              <a:t> </a:t>
            </a:r>
            <a:r>
              <a:rPr lang="en-US" b="1" dirty="0" err="1"/>
              <a:t>kerak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31280"/>
          </a:xfrm>
        </p:spPr>
        <p:txBody>
          <a:bodyPr>
            <a:normAutofit/>
          </a:bodyPr>
          <a:lstStyle/>
          <a:p>
            <a:r>
              <a:rPr lang="en-US" dirty="0" err="1">
                <a:solidFill>
                  <a:srgbClr val="002060"/>
                </a:solidFill>
              </a:rPr>
              <a:t>O’zbekiston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Respublikasida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uz-Cyrl-UZ" dirty="0">
                <a:solidFill>
                  <a:srgbClr val="002060"/>
                </a:solidFill>
              </a:rPr>
              <a:t>e</a:t>
            </a:r>
            <a:r>
              <a:rPr lang="en-US" dirty="0" err="1">
                <a:solidFill>
                  <a:srgbClr val="002060"/>
                </a:solidFill>
              </a:rPr>
              <a:t>kologik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kapitalga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alohida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e’tibor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qaratiladi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 err="1">
                <a:solidFill>
                  <a:srgbClr val="002060"/>
                </a:solidFill>
              </a:rPr>
              <a:t>Tabiiy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muhitga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ta’sir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davlat</a:t>
            </a:r>
            <a:r>
              <a:rPr lang="en-US" dirty="0">
                <a:solidFill>
                  <a:srgbClr val="002060"/>
                </a:solidFill>
              </a:rPr>
              <a:t> meg</a:t>
            </a:r>
            <a:r>
              <a:rPr lang="uz-Cyrl-UZ" dirty="0">
                <a:solidFill>
                  <a:srgbClr val="002060"/>
                </a:solidFill>
              </a:rPr>
              <a:t>a</a:t>
            </a:r>
            <a:r>
              <a:rPr lang="en-US" dirty="0" err="1">
                <a:solidFill>
                  <a:srgbClr val="002060"/>
                </a:solidFill>
              </a:rPr>
              <a:t>loyihalarining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ko’pincha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uchrab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turadigan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tashqi</a:t>
            </a:r>
            <a:r>
              <a:rPr lang="en-US" dirty="0">
                <a:solidFill>
                  <a:srgbClr val="002060"/>
                </a:solidFill>
              </a:rPr>
              <a:t> (</a:t>
            </a:r>
            <a:r>
              <a:rPr lang="uz-Cyrl-UZ" dirty="0">
                <a:solidFill>
                  <a:srgbClr val="002060"/>
                </a:solidFill>
              </a:rPr>
              <a:t>e</a:t>
            </a:r>
            <a:r>
              <a:rPr lang="en-US" dirty="0" err="1">
                <a:solidFill>
                  <a:srgbClr val="002060"/>
                </a:solidFill>
              </a:rPr>
              <a:t>ksternal</a:t>
            </a:r>
            <a:r>
              <a:rPr lang="en-US" dirty="0">
                <a:solidFill>
                  <a:srgbClr val="002060"/>
                </a:solidFill>
              </a:rPr>
              <a:t>) </a:t>
            </a:r>
            <a:r>
              <a:rPr lang="en-US" dirty="0" err="1">
                <a:solidFill>
                  <a:srgbClr val="002060"/>
                </a:solidFill>
              </a:rPr>
              <a:t>omillaridan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biri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hisoblanadi</a:t>
            </a:r>
            <a:r>
              <a:rPr lang="en-US" dirty="0" smtClean="0"/>
              <a:t>: </a:t>
            </a:r>
            <a:r>
              <a:rPr lang="en-US" dirty="0" err="1" smtClean="0">
                <a:solidFill>
                  <a:srgbClr val="00B0F0"/>
                </a:solidFill>
              </a:rPr>
              <a:t>Masalan</a:t>
            </a:r>
            <a:r>
              <a:rPr lang="en-US" dirty="0">
                <a:solidFill>
                  <a:srgbClr val="00B0F0"/>
                </a:solidFill>
              </a:rPr>
              <a:t>, transport </a:t>
            </a:r>
            <a:r>
              <a:rPr lang="en-US" dirty="0" err="1">
                <a:solidFill>
                  <a:srgbClr val="00B0F0"/>
                </a:solidFill>
              </a:rPr>
              <a:t>tizimlari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ko’pincha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tabiiy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landshaftda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to’siqlarni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yuzaga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keltiradi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yomg’ir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oqimi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va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tabiiy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drenaj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tarmoqlari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xarakterini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o’zgartiradi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kasallik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tarqalishiga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imkoniyat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yaratadi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va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ijtimoiy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ofatlarni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keltirib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chiqarishi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mumkin</a:t>
            </a:r>
            <a:r>
              <a:rPr lang="en-US" dirty="0" smtClean="0"/>
              <a:t>.</a:t>
            </a:r>
          </a:p>
          <a:p>
            <a:r>
              <a:rPr lang="en-US" dirty="0" err="1" smtClean="0">
                <a:solidFill>
                  <a:srgbClr val="002060"/>
                </a:solidFill>
              </a:rPr>
              <a:t>Shuning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uchun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loyiha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o’rta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va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uzoq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muddatda</a:t>
            </a:r>
            <a:r>
              <a:rPr lang="en-US" dirty="0" smtClean="0">
                <a:solidFill>
                  <a:srgbClr val="002060"/>
                </a:solidFill>
              </a:rPr>
              <a:t> ham </a:t>
            </a:r>
            <a:r>
              <a:rPr lang="uz-Cyrl-UZ" dirty="0" smtClean="0">
                <a:solidFill>
                  <a:srgbClr val="002060"/>
                </a:solidFill>
              </a:rPr>
              <a:t>e</a:t>
            </a:r>
            <a:r>
              <a:rPr lang="en-US" dirty="0" err="1" smtClean="0">
                <a:solidFill>
                  <a:srgbClr val="002060"/>
                </a:solidFill>
              </a:rPr>
              <a:t>kologik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barqarorlikni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ta’minlashi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kerak</a:t>
            </a:r>
            <a:r>
              <a:rPr lang="en-US" dirty="0" smtClean="0">
                <a:solidFill>
                  <a:srgbClr val="002060"/>
                </a:solidFill>
              </a:rPr>
              <a:t>: </a:t>
            </a:r>
            <a:r>
              <a:rPr lang="en-US" dirty="0" err="1" smtClean="0">
                <a:solidFill>
                  <a:srgbClr val="00B0F0"/>
                </a:solidFill>
              </a:rPr>
              <a:t>Sirdaryo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viloyatidagi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yangi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avtomobil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yo’li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Farg’ona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vodiysini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mamlakatning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g’arbiy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janubiy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viloyatlari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bilan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bog’laydi</a:t>
            </a:r>
            <a:r>
              <a:rPr lang="en-US" dirty="0" smtClean="0">
                <a:solidFill>
                  <a:srgbClr val="00B0F0"/>
                </a:solidFill>
              </a:rPr>
              <a:t>. </a:t>
            </a:r>
            <a:r>
              <a:rPr lang="en-US" dirty="0" err="1" smtClean="0">
                <a:solidFill>
                  <a:srgbClr val="00B0F0"/>
                </a:solidFill>
              </a:rPr>
              <a:t>Ushbu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loyihadan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kutilgan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iqtisodiy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manfaat</a:t>
            </a:r>
            <a:r>
              <a:rPr lang="en-US" dirty="0" smtClean="0">
                <a:solidFill>
                  <a:srgbClr val="00B0F0"/>
                </a:solidFill>
              </a:rPr>
              <a:t> (</a:t>
            </a:r>
            <a:r>
              <a:rPr lang="en-US" dirty="0" err="1" smtClean="0">
                <a:solidFill>
                  <a:srgbClr val="00B0F0"/>
                </a:solidFill>
              </a:rPr>
              <a:t>yonilg’i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sarfi</a:t>
            </a:r>
            <a:r>
              <a:rPr lang="en-US" dirty="0" smtClean="0">
                <a:solidFill>
                  <a:srgbClr val="00B0F0"/>
                </a:solidFill>
              </a:rPr>
              <a:t>, </a:t>
            </a:r>
            <a:r>
              <a:rPr lang="en-US" dirty="0" err="1" smtClean="0">
                <a:solidFill>
                  <a:srgbClr val="00B0F0"/>
                </a:solidFill>
              </a:rPr>
              <a:t>tonnaG’kilometrni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kamayishi</a:t>
            </a:r>
            <a:r>
              <a:rPr lang="en-US" dirty="0" smtClean="0">
                <a:solidFill>
                  <a:srgbClr val="00B0F0"/>
                </a:solidFill>
              </a:rPr>
              <a:t>) </a:t>
            </a:r>
            <a:r>
              <a:rPr lang="en-US" dirty="0" err="1" smtClean="0">
                <a:solidFill>
                  <a:srgbClr val="00B0F0"/>
                </a:solidFill>
              </a:rPr>
              <a:t>va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uz-Cyrl-UZ" dirty="0" smtClean="0">
                <a:solidFill>
                  <a:srgbClr val="00B0F0"/>
                </a:solidFill>
              </a:rPr>
              <a:t>e</a:t>
            </a:r>
            <a:r>
              <a:rPr lang="en-US" dirty="0" err="1" smtClean="0">
                <a:solidFill>
                  <a:srgbClr val="00B0F0"/>
                </a:solidFill>
              </a:rPr>
              <a:t>kologik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manfaat</a:t>
            </a:r>
            <a:r>
              <a:rPr lang="en-US" dirty="0" smtClean="0">
                <a:solidFill>
                  <a:srgbClr val="00B0F0"/>
                </a:solidFill>
              </a:rPr>
              <a:t> (</a:t>
            </a:r>
            <a:r>
              <a:rPr lang="en-US" dirty="0" err="1" smtClean="0">
                <a:solidFill>
                  <a:srgbClr val="00B0F0"/>
                </a:solidFill>
              </a:rPr>
              <a:t>havoning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ifloslanishi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kamayishi</a:t>
            </a:r>
            <a:r>
              <a:rPr lang="en-US" dirty="0" smtClean="0">
                <a:solidFill>
                  <a:srgbClr val="00B0F0"/>
                </a:solidFill>
              </a:rPr>
              <a:t>, </a:t>
            </a:r>
            <a:r>
              <a:rPr lang="en-US" dirty="0" err="1" smtClean="0">
                <a:solidFill>
                  <a:srgbClr val="00B0F0"/>
                </a:solidFill>
              </a:rPr>
              <a:t>havodan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kasallanish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qisqarishi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h.k</a:t>
            </a:r>
            <a:r>
              <a:rPr lang="en-US" dirty="0" smtClean="0">
                <a:solidFill>
                  <a:srgbClr val="00B0F0"/>
                </a:solidFill>
              </a:rPr>
              <a:t>.) </a:t>
            </a:r>
            <a:r>
              <a:rPr lang="en-US" dirty="0" err="1" smtClean="0">
                <a:solidFill>
                  <a:srgbClr val="00B0F0"/>
                </a:solidFill>
              </a:rPr>
              <a:t>qisqa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uzoq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muddatli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istiqbolda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muhim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ahamiyatga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uz-Cyrl-UZ" dirty="0" smtClean="0">
                <a:solidFill>
                  <a:srgbClr val="00B0F0"/>
                </a:solidFill>
              </a:rPr>
              <a:t>e</a:t>
            </a:r>
            <a:r>
              <a:rPr lang="en-US" dirty="0" err="1" smtClean="0">
                <a:solidFill>
                  <a:srgbClr val="00B0F0"/>
                </a:solidFill>
              </a:rPr>
              <a:t>ga.</a:t>
            </a:r>
            <a:endParaRPr lang="ru-RU" dirty="0" smtClean="0">
              <a:solidFill>
                <a:srgbClr val="00B0F0"/>
              </a:solidFill>
            </a:endParaRPr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2050" name="Picture 2" descr="O'zbekistonda investitsiyalar: qaerga investitsiya qilish ker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659" y="975050"/>
            <a:ext cx="2442949" cy="433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780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Nima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uz-Cyrl-UZ" b="1" dirty="0"/>
              <a:t>e</a:t>
            </a:r>
            <a:r>
              <a:rPr lang="en-US" b="1" dirty="0" err="1"/>
              <a:t>kologik</a:t>
            </a:r>
            <a:r>
              <a:rPr lang="en-US" b="1" dirty="0"/>
              <a:t> </a:t>
            </a:r>
            <a:r>
              <a:rPr lang="en-US" b="1" dirty="0" err="1"/>
              <a:t>tahlil</a:t>
            </a:r>
            <a:r>
              <a:rPr lang="en-US" b="1" dirty="0"/>
              <a:t> </a:t>
            </a:r>
            <a:r>
              <a:rPr lang="en-US" b="1" dirty="0" err="1"/>
              <a:t>kerak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51129"/>
            <a:ext cx="9039872" cy="4690234"/>
          </a:xfrm>
        </p:spPr>
        <p:txBody>
          <a:bodyPr>
            <a:noAutofit/>
          </a:bodyPr>
          <a:lstStyle/>
          <a:p>
            <a:r>
              <a:rPr lang="uz-Cyrl-UZ" sz="2400" b="1" dirty="0">
                <a:solidFill>
                  <a:srgbClr val="C00000"/>
                </a:solidFill>
              </a:rPr>
              <a:t>E</a:t>
            </a:r>
            <a:r>
              <a:rPr lang="en-US" sz="2400" b="1" dirty="0" err="1">
                <a:solidFill>
                  <a:srgbClr val="C00000"/>
                </a:solidFill>
              </a:rPr>
              <a:t>kologik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tahlil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loyihaviy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tahlilda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alohida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o’ringa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uz-Cyrl-UZ" sz="2400" b="1" dirty="0">
                <a:solidFill>
                  <a:srgbClr val="C00000"/>
                </a:solidFill>
              </a:rPr>
              <a:t>e</a:t>
            </a:r>
            <a:r>
              <a:rPr lang="en-US" sz="2400" b="1" dirty="0" err="1">
                <a:solidFill>
                  <a:srgbClr val="C00000"/>
                </a:solidFill>
              </a:rPr>
              <a:t>ga</a:t>
            </a:r>
            <a:r>
              <a:rPr lang="en-US" sz="2400" b="1" dirty="0">
                <a:solidFill>
                  <a:srgbClr val="C00000"/>
                </a:solidFill>
              </a:rPr>
              <a:t>, </a:t>
            </a:r>
            <a:r>
              <a:rPr lang="en-US" sz="2400" b="1" dirty="0" err="1">
                <a:solidFill>
                  <a:srgbClr val="C00000"/>
                </a:solidFill>
              </a:rPr>
              <a:t>chunki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inson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faoliyati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va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atrof-muhit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o’rtasidagi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o’zaro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munosabat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etarlicha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o’rganilmagan</a:t>
            </a:r>
            <a:endParaRPr lang="en-US" sz="2400" b="1" dirty="0" smtClean="0">
              <a:solidFill>
                <a:srgbClr val="C00000"/>
              </a:solidFill>
            </a:endParaRPr>
          </a:p>
          <a:p>
            <a:r>
              <a:rPr lang="uz-Cyrl-UZ" sz="2400" b="1" dirty="0">
                <a:solidFill>
                  <a:srgbClr val="C00000"/>
                </a:solidFill>
              </a:rPr>
              <a:t>Sh</a:t>
            </a:r>
            <a:r>
              <a:rPr lang="en-US" sz="2400" b="1" dirty="0" err="1">
                <a:solidFill>
                  <a:srgbClr val="C00000"/>
                </a:solidFill>
              </a:rPr>
              <a:t>uning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uchun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hozirgi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kunda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qabul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qilinayotgan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ko’pgina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uz-Cyrl-UZ" sz="2400" b="1" dirty="0">
                <a:solidFill>
                  <a:srgbClr val="C00000"/>
                </a:solidFill>
              </a:rPr>
              <a:t>e</a:t>
            </a:r>
            <a:r>
              <a:rPr lang="en-US" sz="2400" b="1" dirty="0" err="1">
                <a:solidFill>
                  <a:srgbClr val="C00000"/>
                </a:solidFill>
              </a:rPr>
              <a:t>kologik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qarorlar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atrof-muhitda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qayta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tiklanmaydigan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resurslar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va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cheklangan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resurslardan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kelajakni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o’ylab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yondashuvni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taqaza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uz-Cyrl-UZ" sz="2400" b="1" dirty="0">
                <a:solidFill>
                  <a:srgbClr val="C00000"/>
                </a:solidFill>
              </a:rPr>
              <a:t>e</a:t>
            </a:r>
            <a:r>
              <a:rPr lang="en-US" sz="2400" b="1" dirty="0" err="1" smtClean="0">
                <a:solidFill>
                  <a:srgbClr val="C00000"/>
                </a:solidFill>
              </a:rPr>
              <a:t>tmoqda</a:t>
            </a:r>
            <a:endParaRPr lang="en-US" sz="2400" b="1" dirty="0" smtClean="0">
              <a:solidFill>
                <a:srgbClr val="C00000"/>
              </a:solidFill>
            </a:endParaRPr>
          </a:p>
          <a:p>
            <a:r>
              <a:rPr lang="en-US" sz="2400" b="1" dirty="0" err="1">
                <a:solidFill>
                  <a:srgbClr val="00B050"/>
                </a:solidFill>
              </a:rPr>
              <a:t>Qolaversa</a:t>
            </a:r>
            <a:r>
              <a:rPr lang="en-US" sz="2400" b="1" dirty="0">
                <a:solidFill>
                  <a:srgbClr val="00B050"/>
                </a:solidFill>
              </a:rPr>
              <a:t> global </a:t>
            </a:r>
            <a:r>
              <a:rPr lang="en-US" sz="2400" b="1" dirty="0" err="1">
                <a:solidFill>
                  <a:srgbClr val="00B050"/>
                </a:solidFill>
              </a:rPr>
              <a:t>isish</a:t>
            </a:r>
            <a:r>
              <a:rPr lang="en-US" sz="2400" b="1" dirty="0">
                <a:solidFill>
                  <a:srgbClr val="00B050"/>
                </a:solidFill>
              </a:rPr>
              <a:t>, </a:t>
            </a:r>
            <a:r>
              <a:rPr lang="en-US" sz="2400" b="1" dirty="0" err="1">
                <a:solidFill>
                  <a:srgbClr val="00B050"/>
                </a:solidFill>
              </a:rPr>
              <a:t>ichimlik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suvining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tobora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cheklanishi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kabi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muammolar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har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bir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loyihaning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uz-Cyrl-UZ" sz="2400" b="1" dirty="0">
                <a:solidFill>
                  <a:srgbClr val="00B050"/>
                </a:solidFill>
              </a:rPr>
              <a:t>e</a:t>
            </a:r>
            <a:r>
              <a:rPr lang="en-US" sz="2400" b="1" dirty="0" err="1">
                <a:solidFill>
                  <a:srgbClr val="00B050"/>
                </a:solidFill>
              </a:rPr>
              <a:t>kologik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oqibatlarini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chuqur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tahlil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uz-Cyrl-UZ" sz="2400" b="1" dirty="0">
                <a:solidFill>
                  <a:srgbClr val="00B050"/>
                </a:solidFill>
              </a:rPr>
              <a:t>e</a:t>
            </a:r>
            <a:r>
              <a:rPr lang="en-US" sz="2400" b="1" dirty="0" err="1">
                <a:solidFill>
                  <a:srgbClr val="00B050"/>
                </a:solidFill>
              </a:rPr>
              <a:t>tilishini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zarur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qilib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</a:rPr>
              <a:t>qo’ymoqda</a:t>
            </a:r>
            <a:endParaRPr lang="en-US" sz="2400" b="1" dirty="0" smtClean="0">
              <a:solidFill>
                <a:srgbClr val="00B050"/>
              </a:solidFill>
            </a:endParaRPr>
          </a:p>
          <a:p>
            <a:r>
              <a:rPr lang="en-US" sz="2400" b="1" dirty="0" err="1">
                <a:solidFill>
                  <a:srgbClr val="00B050"/>
                </a:solidFill>
              </a:rPr>
              <a:t>Orol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dengizining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qurishi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bunning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yaqqol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misoli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hisoblanadi</a:t>
            </a:r>
            <a:r>
              <a:rPr lang="en-US" sz="2400" b="1" dirty="0"/>
              <a:t>.</a:t>
            </a:r>
            <a:endParaRPr lang="ru-RU" sz="2400" b="1" dirty="0"/>
          </a:p>
          <a:p>
            <a:endParaRPr lang="ru-RU" sz="2400" b="1" dirty="0"/>
          </a:p>
        </p:txBody>
      </p:sp>
      <p:sp>
        <p:nvSpPr>
          <p:cNvPr id="4" name="AutoShape 2" descr="Ekologiya sohasidagi huquqbuzarliklar uchun jarimalar oshiriladi, yangi  sanksiyalar joriy etiladi | NORMA.U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Ekologiya sohasidagi huquqbuzarliklar uchun jarimalar oshiriladi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963" y="1467229"/>
            <a:ext cx="2622550" cy="38690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098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00836"/>
          </a:xfrm>
        </p:spPr>
        <p:txBody>
          <a:bodyPr>
            <a:normAutofit fontScale="90000"/>
          </a:bodyPr>
          <a:lstStyle/>
          <a:p>
            <a:r>
              <a:rPr lang="uz-Cyrl-UZ" b="1" dirty="0"/>
              <a:t>Ekologik tahlilning </a:t>
            </a:r>
            <a:r>
              <a:rPr lang="uz-Cyrl-UZ" b="1" dirty="0" smtClean="0"/>
              <a:t>vazifalari</a:t>
            </a:r>
            <a:r>
              <a:rPr lang="en-US" b="1" dirty="0" smtClean="0"/>
              <a:t>-</a:t>
            </a:r>
            <a:r>
              <a:rPr lang="en-US" b="1" dirty="0" err="1"/>
              <a:t>Ekologik</a:t>
            </a:r>
            <a:r>
              <a:rPr lang="en-US" b="1" dirty="0"/>
              <a:t> </a:t>
            </a:r>
            <a:r>
              <a:rPr lang="en-US" b="1" dirty="0" err="1"/>
              <a:t>mahsulot</a:t>
            </a:r>
            <a:r>
              <a:rPr lang="en-US" b="1" dirty="0"/>
              <a:t> </a:t>
            </a:r>
            <a:r>
              <a:rPr lang="en-US" b="1" dirty="0" err="1"/>
              <a:t>tahlili</a:t>
            </a:r>
            <a:r>
              <a:rPr lang="en-US" b="1" dirty="0"/>
              <a:t/>
            </a:r>
            <a:br>
              <a:rPr lang="en-US" b="1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8297695"/>
              </p:ext>
            </p:extLst>
          </p:nvPr>
        </p:nvGraphicFramePr>
        <p:xfrm>
          <a:off x="846161" y="1801503"/>
          <a:ext cx="1104103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0519">
                  <a:extLst>
                    <a:ext uri="{9D8B030D-6E8A-4147-A177-3AD203B41FA5}">
                      <a16:colId xmlns:a16="http://schemas.microsoft.com/office/drawing/2014/main" val="2163695757"/>
                    </a:ext>
                  </a:extLst>
                </a:gridCol>
                <a:gridCol w="5520519">
                  <a:extLst>
                    <a:ext uri="{9D8B030D-6E8A-4147-A177-3AD203B41FA5}">
                      <a16:colId xmlns:a16="http://schemas.microsoft.com/office/drawing/2014/main" val="1301602680"/>
                    </a:ext>
                  </a:extLst>
                </a:gridCol>
              </a:tblGrid>
              <a:tr h="774536">
                <a:tc>
                  <a:txBody>
                    <a:bodyPr/>
                    <a:lstStyle/>
                    <a:p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Ekologik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mahsulot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ishlab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chiqarish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foydalanish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yo'q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jarayonlarini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o'z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ichiga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olgan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butun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hayotiy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tsikl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davomida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atrof-muhitga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ta'sir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ko'rsatadigan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mahsulot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Sanoatlashtirish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rivojiga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parallel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ravishda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dengizlar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ko'llar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daryolar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osti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suvlarining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ifloslanishi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ko'plab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turlarga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jumladan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odamlarga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zarar</a:t>
                      </a:r>
                      <a:r>
                        <a:rPr lang="en-US" sz="18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etkazmoqda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064451"/>
                  </a:ext>
                </a:extLst>
              </a:tr>
              <a:tr h="1310753"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barqaror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mahsulotlar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xom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ashyoni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qazib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olishdan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tortib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yakuniy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utilizatsiya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qilishgacha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bo'lgan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butun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hayot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tsikli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davomida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inson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salomatligi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atrof-muhitni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muhofaza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birga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ekologik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ijtimoiy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iqtisodiy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keltiradigan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mahsulotlar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Bugungi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kunda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muqobil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energiya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manbalaridan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foydalanish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ifloslanishni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oldini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bo'yicha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ko'plab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tadqiqotlar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borilmoqda-bunda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tabiiy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muhitni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muhofaza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dunyoning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ekologik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muvozanatini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buzish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kislotali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yomg'irning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oldini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global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isishning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oldini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maqsad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qilingan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9461246"/>
                  </a:ext>
                </a:extLst>
              </a:tr>
              <a:tr h="238319">
                <a:tc>
                  <a:txBody>
                    <a:bodyPr/>
                    <a:lstStyle/>
                    <a:p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804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8194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1107" y="175420"/>
            <a:ext cx="8596668" cy="766276"/>
          </a:xfrm>
        </p:spPr>
        <p:txBody>
          <a:bodyPr>
            <a:normAutofit/>
          </a:bodyPr>
          <a:lstStyle/>
          <a:p>
            <a:r>
              <a:rPr lang="uz-Cyrl-UZ" b="1" dirty="0" smtClean="0"/>
              <a:t>Ekologik </a:t>
            </a:r>
            <a:r>
              <a:rPr lang="uz-Cyrl-UZ" b="1" dirty="0"/>
              <a:t>tahlilning vazifalari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375" y="471909"/>
            <a:ext cx="8596668" cy="68815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endParaRPr lang="ru-RU" dirty="0"/>
          </a:p>
        </p:txBody>
      </p:sp>
      <p:sp>
        <p:nvSpPr>
          <p:cNvPr id="5" name="Правая фигурная скобка 4"/>
          <p:cNvSpPr/>
          <p:nvPr/>
        </p:nvSpPr>
        <p:spPr>
          <a:xfrm>
            <a:off x="7929349" y="1496220"/>
            <a:ext cx="523936" cy="4537204"/>
          </a:xfrm>
          <a:prstGeom prst="rightBrace">
            <a:avLst>
              <a:gd name="adj1" fmla="val 8333"/>
              <a:gd name="adj2" fmla="val 4939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pic>
        <p:nvPicPr>
          <p:cNvPr id="6" name="Picture 3" descr="Рақобат тўғрисида»ги Қонунда нималарни ўзгартириш лозим? | NORMA.U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7043" y="3460704"/>
            <a:ext cx="3060152" cy="257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2" descr="Investitsiya — iqtisodiyotning yuragi - Xalq so'zi"/>
          <p:cNvSpPr>
            <a:spLocks noChangeAspect="1" noChangeArrowheads="1"/>
          </p:cNvSpPr>
          <p:nvPr/>
        </p:nvSpPr>
        <p:spPr bwMode="auto">
          <a:xfrm>
            <a:off x="155575" y="-1524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0374" y="818866"/>
            <a:ext cx="7468975" cy="5967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z-Cyrl-UZ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 tahlilining asosiy vazifasi, loyihani amalga oshirish va foydalanish vaqtida atrof-muhitga keltiriladigan potentsial zararni aniqlash va uni yumshatish yoki bartaraf etish uchun zaruriy choralarni belgilab </a:t>
            </a:r>
            <a:r>
              <a:rPr lang="uz-Cyrl-UZ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olishdir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0215" algn="just">
              <a:lnSpc>
                <a:spcPct val="115000"/>
              </a:lnSpc>
            </a:pP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Angren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</a:t>
            </a:r>
            <a:r>
              <a:rPr lang="uz-Cyrl-UZ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yoqilg’i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ko’mirning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yillar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mobaynida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to’planib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qoldi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Angren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</a:t>
            </a:r>
            <a:r>
              <a:rPr lang="uz-Cyrl-UZ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tushirilgandan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millionlab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tonna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to’plandi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kapital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salomatligiga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kologik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yomonlashtirdi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kologik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ko’t</a:t>
            </a:r>
            <a:r>
              <a:rPr lang="uz-Cyrl-UZ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rib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investitsiyalarni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muammoning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echimiga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ko’maklashmoqda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2" descr="Экология: право на безопасную жизнь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Экология: право на безопасную жизнь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082" y="152400"/>
            <a:ext cx="3807114" cy="33083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8016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21" y="609599"/>
            <a:ext cx="10768083" cy="782735"/>
          </a:xfrm>
        </p:spPr>
        <p:txBody>
          <a:bodyPr>
            <a:normAutofit/>
          </a:bodyPr>
          <a:lstStyle/>
          <a:p>
            <a:pPr algn="ctr"/>
            <a:r>
              <a:rPr lang="uz-Cyrl-UZ" sz="2000" b="1" dirty="0"/>
              <a:t>E</a:t>
            </a:r>
            <a:r>
              <a:rPr lang="en-US" sz="2000" b="1" dirty="0" err="1"/>
              <a:t>kologik</a:t>
            </a:r>
            <a:r>
              <a:rPr lang="en-US" sz="2000" b="1" dirty="0"/>
              <a:t> </a:t>
            </a:r>
            <a:r>
              <a:rPr lang="en-US" sz="2000" b="1" dirty="0" err="1"/>
              <a:t>tahlilning</a:t>
            </a:r>
            <a:r>
              <a:rPr lang="en-US" sz="2000" b="1" dirty="0"/>
              <a:t> </a:t>
            </a:r>
            <a:r>
              <a:rPr lang="en-US" sz="2000" b="1" dirty="0" err="1"/>
              <a:t>asosiy</a:t>
            </a:r>
            <a:r>
              <a:rPr lang="en-US" sz="2000" b="1" dirty="0"/>
              <a:t> </a:t>
            </a:r>
            <a:r>
              <a:rPr lang="en-US" sz="2000" b="1" dirty="0" err="1"/>
              <a:t>vazifalaridan</a:t>
            </a:r>
            <a:r>
              <a:rPr lang="en-US" sz="2000" b="1" dirty="0"/>
              <a:t> </a:t>
            </a:r>
            <a:r>
              <a:rPr lang="en-US" sz="2000" b="1" dirty="0" err="1"/>
              <a:t>biri</a:t>
            </a:r>
            <a:r>
              <a:rPr lang="en-US" sz="2000" b="1" dirty="0"/>
              <a:t> </a:t>
            </a:r>
            <a:r>
              <a:rPr lang="en-US" sz="2000" b="1" dirty="0" err="1"/>
              <a:t>uning</a:t>
            </a:r>
            <a:r>
              <a:rPr lang="en-US" sz="2000" b="1" dirty="0"/>
              <a:t> </a:t>
            </a:r>
            <a:r>
              <a:rPr lang="en-US" sz="2000" b="1" dirty="0" err="1"/>
              <a:t>qonunchilik</a:t>
            </a:r>
            <a:r>
              <a:rPr lang="en-US" sz="2000" b="1" dirty="0"/>
              <a:t> </a:t>
            </a:r>
            <a:r>
              <a:rPr lang="en-US" sz="2000" b="1" dirty="0" err="1"/>
              <a:t>asosini</a:t>
            </a:r>
            <a:r>
              <a:rPr lang="en-US" sz="2000" b="1" dirty="0"/>
              <a:t> </a:t>
            </a:r>
            <a:r>
              <a:rPr lang="en-US" sz="2000" b="1" dirty="0" err="1"/>
              <a:t>doimo</a:t>
            </a:r>
            <a:r>
              <a:rPr lang="en-US" sz="2000" b="1" dirty="0"/>
              <a:t> </a:t>
            </a:r>
            <a:r>
              <a:rPr lang="en-US" sz="2000" b="1" dirty="0" err="1"/>
              <a:t>takomillashib</a:t>
            </a:r>
            <a:r>
              <a:rPr lang="en-US" sz="2000" b="1" dirty="0"/>
              <a:t> </a:t>
            </a:r>
            <a:r>
              <a:rPr lang="en-US" sz="2000" b="1" dirty="0" err="1"/>
              <a:t>borishga</a:t>
            </a:r>
            <a:r>
              <a:rPr lang="en-US" sz="2000" b="1" dirty="0"/>
              <a:t> </a:t>
            </a:r>
            <a:r>
              <a:rPr lang="en-US" sz="2000" b="1" dirty="0" err="1"/>
              <a:t>kerakli</a:t>
            </a:r>
            <a:r>
              <a:rPr lang="en-US" sz="2000" b="1" dirty="0"/>
              <a:t> </a:t>
            </a:r>
            <a:r>
              <a:rPr lang="en-US" sz="2000" b="1" dirty="0" err="1"/>
              <a:t>takliflarni</a:t>
            </a:r>
            <a:r>
              <a:rPr lang="en-US" sz="2000" b="1" dirty="0"/>
              <a:t> </a:t>
            </a:r>
            <a:r>
              <a:rPr lang="en-US" sz="2000" b="1" dirty="0" err="1"/>
              <a:t>ishlab</a:t>
            </a:r>
            <a:r>
              <a:rPr lang="en-US" sz="2000" b="1" dirty="0"/>
              <a:t> </a:t>
            </a:r>
            <a:r>
              <a:rPr lang="en-US" sz="2000" b="1" dirty="0" err="1" smtClean="0"/>
              <a:t>chiqishdir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92334"/>
            <a:ext cx="9258236" cy="5281421"/>
          </a:xfrm>
        </p:spPr>
        <p:txBody>
          <a:bodyPr>
            <a:noAutofit/>
          </a:bodyPr>
          <a:lstStyle/>
          <a:p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qanday</a:t>
            </a:r>
            <a:r>
              <a:rPr lang="en-US" sz="2000" dirty="0"/>
              <a:t>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taraqqiyot</a:t>
            </a:r>
            <a:r>
              <a:rPr lang="en-US" sz="2000" dirty="0"/>
              <a:t> </a:t>
            </a:r>
            <a:r>
              <a:rPr lang="en-US" sz="2000" dirty="0" err="1"/>
              <a:t>dasturi</a:t>
            </a:r>
            <a:r>
              <a:rPr lang="en-US" sz="2000" dirty="0"/>
              <a:t> </a:t>
            </a:r>
            <a:r>
              <a:rPr lang="en-US" sz="2000" dirty="0" err="1"/>
              <a:t>atrof-muhitga</a:t>
            </a:r>
            <a:r>
              <a:rPr lang="en-US" sz="2000" dirty="0"/>
              <a:t> </a:t>
            </a:r>
            <a:r>
              <a:rPr lang="en-US" sz="2000" dirty="0" err="1"/>
              <a:t>ma’lum</a:t>
            </a:r>
            <a:r>
              <a:rPr lang="en-US" sz="2000" dirty="0"/>
              <a:t> </a:t>
            </a:r>
            <a:r>
              <a:rPr lang="en-US" sz="2000" dirty="0" err="1"/>
              <a:t>tarzda</a:t>
            </a:r>
            <a:r>
              <a:rPr lang="en-US" sz="2000" dirty="0"/>
              <a:t> </a:t>
            </a:r>
            <a:r>
              <a:rPr lang="en-US" sz="2000" dirty="0" err="1"/>
              <a:t>ta’sir</a:t>
            </a:r>
            <a:r>
              <a:rPr lang="en-US" sz="2000" dirty="0"/>
              <a:t> </a:t>
            </a:r>
            <a:r>
              <a:rPr lang="uz-Cyrl-UZ" sz="2000" dirty="0"/>
              <a:t>e</a:t>
            </a:r>
            <a:r>
              <a:rPr lang="en-US" sz="2000" dirty="0" err="1"/>
              <a:t>tishini</a:t>
            </a:r>
            <a:r>
              <a:rPr lang="en-US" sz="2000" dirty="0"/>
              <a:t> </a:t>
            </a:r>
            <a:r>
              <a:rPr lang="en-US" sz="2000" dirty="0" err="1"/>
              <a:t>e’tirof</a:t>
            </a:r>
            <a:r>
              <a:rPr lang="en-US" sz="2000" dirty="0"/>
              <a:t> </a:t>
            </a:r>
            <a:r>
              <a:rPr lang="uz-Cyrl-UZ" sz="2000" dirty="0"/>
              <a:t>e</a:t>
            </a:r>
            <a:r>
              <a:rPr lang="en-US" sz="2000" dirty="0" err="1"/>
              <a:t>tish</a:t>
            </a:r>
            <a:r>
              <a:rPr lang="en-US" sz="2000" dirty="0"/>
              <a:t>,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uz-Cyrl-UZ" sz="2000" dirty="0"/>
              <a:t>e</a:t>
            </a:r>
            <a:r>
              <a:rPr lang="en-US" sz="2000" dirty="0" err="1"/>
              <a:t>htimoliy</a:t>
            </a:r>
            <a:r>
              <a:rPr lang="en-US" sz="2000" dirty="0"/>
              <a:t> </a:t>
            </a:r>
            <a:r>
              <a:rPr lang="en-US" sz="2000" dirty="0" err="1"/>
              <a:t>ta’sirini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tahlil</a:t>
            </a:r>
            <a:r>
              <a:rPr lang="en-US" sz="2000" dirty="0"/>
              <a:t> </a:t>
            </a:r>
            <a:r>
              <a:rPr lang="en-US" sz="2000" dirty="0" err="1"/>
              <a:t>qilinishini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uz-Cyrl-UZ" sz="2000" dirty="0"/>
              <a:t>e</a:t>
            </a:r>
            <a:r>
              <a:rPr lang="en-US" sz="2000" dirty="0" err="1"/>
              <a:t>tishi</a:t>
            </a:r>
            <a:r>
              <a:rPr lang="en-US" sz="2000" dirty="0"/>
              <a:t> </a:t>
            </a:r>
            <a:r>
              <a:rPr lang="en-US" sz="2000" dirty="0" err="1"/>
              <a:t>lozim</a:t>
            </a:r>
            <a:r>
              <a:rPr lang="en-US" sz="2000" dirty="0"/>
              <a:t>. </a:t>
            </a:r>
            <a:endParaRPr lang="en-US" sz="2000" dirty="0" smtClean="0"/>
          </a:p>
          <a:p>
            <a:r>
              <a:rPr lang="en-US" sz="2000" dirty="0"/>
              <a:t>Agar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 smtClean="0"/>
              <a:t>ta’sirlar</a:t>
            </a:r>
            <a:r>
              <a:rPr lang="en-US" sz="2000" dirty="0" smtClean="0"/>
              <a:t> </a:t>
            </a:r>
            <a:r>
              <a:rPr lang="en-US" sz="2000" dirty="0" err="1" smtClean="0"/>
              <a:t>samaralar</a:t>
            </a:r>
            <a:r>
              <a:rPr lang="en-US" sz="2000" dirty="0" smtClean="0"/>
              <a:t> </a:t>
            </a:r>
            <a:r>
              <a:rPr lang="en-US" sz="2000" dirty="0" err="1"/>
              <a:t>jiddiy</a:t>
            </a:r>
            <a:r>
              <a:rPr lang="en-US" sz="2000" dirty="0"/>
              <a:t> </a:t>
            </a:r>
            <a:r>
              <a:rPr lang="en-US" sz="2000" dirty="0" err="1"/>
              <a:t>zarar</a:t>
            </a:r>
            <a:r>
              <a:rPr lang="en-US" sz="2000" dirty="0"/>
              <a:t> </a:t>
            </a:r>
            <a:r>
              <a:rPr lang="en-US" sz="2000" dirty="0" err="1"/>
              <a:t>keltirsa</a:t>
            </a:r>
            <a:r>
              <a:rPr lang="en-US" sz="2000" dirty="0"/>
              <a:t>, u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qayta</a:t>
            </a:r>
            <a:r>
              <a:rPr lang="en-US" sz="2000" dirty="0"/>
              <a:t> </a:t>
            </a:r>
            <a:r>
              <a:rPr lang="en-US" sz="2000" dirty="0" err="1"/>
              <a:t>ishlanishi</a:t>
            </a:r>
            <a:r>
              <a:rPr lang="en-US" sz="2000" dirty="0"/>
              <a:t> </a:t>
            </a:r>
            <a:r>
              <a:rPr lang="en-US" sz="2000" dirty="0" err="1" smtClean="0"/>
              <a:t>lozim</a:t>
            </a:r>
            <a:endParaRPr lang="en-US" sz="2000" dirty="0" smtClean="0"/>
          </a:p>
          <a:p>
            <a:r>
              <a:rPr lang="en-US" sz="2000" dirty="0"/>
              <a:t>Agar </a:t>
            </a:r>
            <a:r>
              <a:rPr lang="en-US" sz="2000" dirty="0" err="1"/>
              <a:t>loyihaning</a:t>
            </a:r>
            <a:r>
              <a:rPr lang="en-US" sz="2000" dirty="0"/>
              <a:t> </a:t>
            </a:r>
            <a:r>
              <a:rPr lang="en-US" sz="2000" dirty="0" err="1"/>
              <a:t>qayta</a:t>
            </a:r>
            <a:r>
              <a:rPr lang="en-US" sz="2000" dirty="0"/>
              <a:t> </a:t>
            </a:r>
            <a:r>
              <a:rPr lang="en-US" sz="2000" dirty="0" err="1"/>
              <a:t>ishlanishi</a:t>
            </a:r>
            <a:r>
              <a:rPr lang="en-US" sz="2000" dirty="0"/>
              <a:t> </a:t>
            </a:r>
            <a:r>
              <a:rPr lang="en-US" sz="2000" dirty="0" err="1"/>
              <a:t>xavfni</a:t>
            </a:r>
            <a:r>
              <a:rPr lang="en-US" sz="2000" dirty="0"/>
              <a:t> </a:t>
            </a:r>
            <a:r>
              <a:rPr lang="en-US" sz="2000" dirty="0" err="1"/>
              <a:t>kamaytirmasa</a:t>
            </a:r>
            <a:r>
              <a:rPr lang="en-US" sz="2000" dirty="0"/>
              <a:t>, agar </a:t>
            </a:r>
            <a:r>
              <a:rPr lang="en-US" sz="2000" dirty="0" err="1"/>
              <a:t>ba’zi</a:t>
            </a:r>
            <a:r>
              <a:rPr lang="en-US" sz="2000" dirty="0"/>
              <a:t> </a:t>
            </a:r>
            <a:r>
              <a:rPr lang="en-US" sz="2000" dirty="0" err="1"/>
              <a:t>vaziyatlarga</a:t>
            </a:r>
            <a:r>
              <a:rPr lang="en-US" sz="2000" dirty="0"/>
              <a:t> </a:t>
            </a:r>
            <a:r>
              <a:rPr lang="en-US" sz="2000" dirty="0" err="1"/>
              <a:t>ko’ra</a:t>
            </a:r>
            <a:r>
              <a:rPr lang="en-US" sz="2000" dirty="0"/>
              <a:t> </a:t>
            </a:r>
            <a:r>
              <a:rPr lang="en-US" sz="2000" dirty="0" err="1"/>
              <a:t>undan</a:t>
            </a:r>
            <a:r>
              <a:rPr lang="en-US" sz="2000" dirty="0"/>
              <a:t> </a:t>
            </a:r>
            <a:r>
              <a:rPr lang="en-US" sz="2000" dirty="0" err="1"/>
              <a:t>keladigan</a:t>
            </a:r>
            <a:r>
              <a:rPr lang="en-US" sz="2000" dirty="0"/>
              <a:t>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muddatli</a:t>
            </a:r>
            <a:r>
              <a:rPr lang="en-US" sz="2000" dirty="0"/>
              <a:t> </a:t>
            </a:r>
            <a:r>
              <a:rPr lang="en-US" sz="2000" dirty="0" err="1"/>
              <a:t>foyda</a:t>
            </a:r>
            <a:r>
              <a:rPr lang="en-US" sz="2000" dirty="0"/>
              <a:t>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muddatli</a:t>
            </a:r>
            <a:r>
              <a:rPr lang="en-US" sz="2000" dirty="0"/>
              <a:t> </a:t>
            </a:r>
            <a:r>
              <a:rPr lang="en-US" sz="2000" dirty="0" err="1"/>
              <a:t>xarajatlar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uz-Cyrl-UZ" sz="2000" dirty="0"/>
              <a:t>e</a:t>
            </a:r>
            <a:r>
              <a:rPr lang="en-US" sz="2000" dirty="0" err="1"/>
              <a:t>kologik</a:t>
            </a:r>
            <a:r>
              <a:rPr lang="en-US" sz="2000" dirty="0"/>
              <a:t> </a:t>
            </a:r>
            <a:r>
              <a:rPr lang="en-US" sz="2000" dirty="0" err="1"/>
              <a:t>xarajatlardan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 </a:t>
            </a:r>
            <a:r>
              <a:rPr lang="en-US" sz="2000" dirty="0" err="1"/>
              <a:t>bo’lsa</a:t>
            </a:r>
            <a:r>
              <a:rPr lang="en-US" sz="2000" dirty="0"/>
              <a:t> u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bekor</a:t>
            </a:r>
            <a:r>
              <a:rPr lang="en-US" sz="2000" dirty="0"/>
              <a:t> </a:t>
            </a:r>
            <a:r>
              <a:rPr lang="en-US" sz="2000" dirty="0" err="1"/>
              <a:t>qilinishi</a:t>
            </a:r>
            <a:r>
              <a:rPr lang="en-US" sz="2000" dirty="0"/>
              <a:t> </a:t>
            </a:r>
            <a:r>
              <a:rPr lang="en-US" sz="2000" dirty="0" err="1"/>
              <a:t>lozim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 err="1"/>
              <a:t>Uzbekistonning</a:t>
            </a:r>
            <a:r>
              <a:rPr lang="en-US" sz="2000" dirty="0"/>
              <a:t> </a:t>
            </a:r>
            <a:r>
              <a:rPr lang="uz-Cyrl-UZ" sz="2000" dirty="0"/>
              <a:t>e</a:t>
            </a:r>
            <a:r>
              <a:rPr lang="en-US" sz="2000" dirty="0" err="1"/>
              <a:t>kologik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tabiiy</a:t>
            </a:r>
            <a:r>
              <a:rPr lang="en-US" sz="2000" dirty="0"/>
              <a:t> </a:t>
            </a:r>
            <a:r>
              <a:rPr lang="en-US" sz="2000" dirty="0" err="1"/>
              <a:t>resurslarini</a:t>
            </a:r>
            <a:r>
              <a:rPr lang="en-US" sz="2000" dirty="0"/>
              <a:t> </a:t>
            </a:r>
            <a:r>
              <a:rPr lang="en-US" sz="2000" dirty="0" err="1"/>
              <a:t>asosini</a:t>
            </a:r>
            <a:r>
              <a:rPr lang="en-US" sz="2000" dirty="0"/>
              <a:t> </a:t>
            </a:r>
            <a:r>
              <a:rPr lang="en-US" sz="2000" dirty="0" err="1"/>
              <a:t>mufassalroq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oladigan</a:t>
            </a:r>
            <a:r>
              <a:rPr lang="en-US" sz="2000" dirty="0"/>
              <a:t> </a:t>
            </a:r>
            <a:r>
              <a:rPr lang="en-US" sz="2000" dirty="0" err="1"/>
              <a:t>ko’rsatkichlar</a:t>
            </a:r>
            <a:r>
              <a:rPr lang="en-US" sz="2000" dirty="0"/>
              <a:t> </a:t>
            </a:r>
            <a:r>
              <a:rPr lang="en-US" sz="2000" dirty="0" err="1"/>
              <a:t>tizimini</a:t>
            </a:r>
            <a:r>
              <a:rPr lang="en-US" sz="2000" dirty="0"/>
              <a:t> </a:t>
            </a:r>
            <a:r>
              <a:rPr lang="en-US" sz="2000" dirty="0" err="1"/>
              <a:t>yaratish</a:t>
            </a:r>
            <a:r>
              <a:rPr lang="en-US" sz="2000" dirty="0"/>
              <a:t> </a:t>
            </a:r>
            <a:r>
              <a:rPr lang="en-US" sz="2000" dirty="0" err="1" smtClean="0"/>
              <a:t>zarur</a:t>
            </a:r>
            <a:endParaRPr lang="en-US" sz="2000" dirty="0" smtClean="0"/>
          </a:p>
          <a:p>
            <a:r>
              <a:rPr lang="en-US" sz="2000" dirty="0" err="1"/>
              <a:t>shuningdek</a:t>
            </a:r>
            <a:r>
              <a:rPr lang="en-US" sz="2000" dirty="0"/>
              <a:t> </a:t>
            </a:r>
            <a:r>
              <a:rPr lang="en-US" sz="2000" dirty="0" err="1"/>
              <a:t>yangilangan</a:t>
            </a:r>
            <a:r>
              <a:rPr lang="en-US" sz="2000" dirty="0"/>
              <a:t> </a:t>
            </a:r>
            <a:r>
              <a:rPr lang="en-US" sz="2000" dirty="0" err="1"/>
              <a:t>resurslar</a:t>
            </a:r>
            <a:r>
              <a:rPr lang="en-US" sz="2000" dirty="0"/>
              <a:t> </a:t>
            </a:r>
            <a:r>
              <a:rPr lang="en-US" sz="2000" dirty="0" err="1"/>
              <a:t>iste’moli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yo’nalishini</a:t>
            </a:r>
            <a:r>
              <a:rPr lang="en-US" sz="2000" dirty="0"/>
              <a:t> </a:t>
            </a:r>
            <a:r>
              <a:rPr lang="en-US" sz="2000" dirty="0" err="1"/>
              <a:t>ko’rsatuvchi</a:t>
            </a:r>
            <a:r>
              <a:rPr lang="en-US" sz="2000" dirty="0"/>
              <a:t> «</a:t>
            </a:r>
            <a:r>
              <a:rPr lang="uz-Cyrl-UZ" sz="2000" dirty="0"/>
              <a:t>e</a:t>
            </a:r>
            <a:r>
              <a:rPr lang="en-US" sz="2000" dirty="0" err="1"/>
              <a:t>kologik</a:t>
            </a:r>
            <a:r>
              <a:rPr lang="en-US" sz="2000" dirty="0"/>
              <a:t> </a:t>
            </a:r>
            <a:r>
              <a:rPr lang="en-US" sz="2000" dirty="0" err="1"/>
              <a:t>indikatorlar»ni</a:t>
            </a:r>
            <a:r>
              <a:rPr lang="en-US" sz="2000" dirty="0"/>
              <a:t> </a:t>
            </a:r>
            <a:r>
              <a:rPr lang="en-US" sz="2000" dirty="0" err="1"/>
              <a:t>qo’llash</a:t>
            </a:r>
            <a:r>
              <a:rPr lang="en-US" sz="2000" dirty="0"/>
              <a:t> </a:t>
            </a:r>
            <a:r>
              <a:rPr lang="en-US" sz="2000" dirty="0" err="1" smtClean="0"/>
              <a:t>lozim</a:t>
            </a:r>
            <a:endParaRPr lang="en-US" sz="2000" dirty="0" smtClean="0"/>
          </a:p>
          <a:p>
            <a:r>
              <a:rPr lang="en-US" sz="2000" dirty="0" err="1"/>
              <a:t>O’zbekiston</a:t>
            </a:r>
            <a:r>
              <a:rPr lang="en-US" sz="2000" dirty="0"/>
              <a:t> </a:t>
            </a:r>
            <a:r>
              <a:rPr lang="en-US" sz="2000" dirty="0" smtClean="0"/>
              <a:t>BMT, YUNESEF </a:t>
            </a:r>
            <a:r>
              <a:rPr lang="en-US" sz="2000" dirty="0" err="1"/>
              <a:t>va</a:t>
            </a:r>
            <a:r>
              <a:rPr lang="en-US" sz="2000" dirty="0"/>
              <a:t> Jaxon </a:t>
            </a:r>
            <a:r>
              <a:rPr lang="en-US" sz="2000" dirty="0" err="1"/>
              <a:t>bankidan</a:t>
            </a:r>
            <a:r>
              <a:rPr lang="en-US" sz="2000" dirty="0"/>
              <a:t> </a:t>
            </a:r>
            <a:r>
              <a:rPr lang="en-US" sz="2000" dirty="0" err="1"/>
              <a:t>texnik</a:t>
            </a:r>
            <a:r>
              <a:rPr lang="en-US" sz="2000" dirty="0"/>
              <a:t> </a:t>
            </a:r>
            <a:r>
              <a:rPr lang="en-US" sz="2000" dirty="0" err="1"/>
              <a:t>yordam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borada</a:t>
            </a:r>
            <a:r>
              <a:rPr lang="en-US" sz="2000" dirty="0"/>
              <a:t> </a:t>
            </a:r>
            <a:r>
              <a:rPr lang="en-US" sz="2000" dirty="0" err="1"/>
              <a:t>ishlarni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uz-Cyrl-UZ" sz="2000" dirty="0"/>
              <a:t>e</a:t>
            </a:r>
            <a:r>
              <a:rPr lang="en-US" sz="2000" dirty="0" err="1"/>
              <a:t>tgan</a:t>
            </a:r>
            <a:endParaRPr lang="ru-RU" sz="2000" i="1" u="sng" dirty="0">
              <a:solidFill>
                <a:srgbClr val="7030A0"/>
              </a:solidFill>
            </a:endParaRPr>
          </a:p>
        </p:txBody>
      </p:sp>
      <p:pic>
        <p:nvPicPr>
          <p:cNvPr id="5" name="Picture 2" descr="Нақд пулсиз ҳисоб-китоб қилиш тартиби янгиланди | NORMA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5570" y="3780430"/>
            <a:ext cx="1915520" cy="2125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7429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nvestitsiya — iqtisodiyotning yuragi - Xalq so'zi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684" y="736979"/>
            <a:ext cx="3592891" cy="574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0626" y="491319"/>
            <a:ext cx="8393373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uz-Cyrl-UZ" dirty="0" smtClean="0">
                <a:solidFill>
                  <a:srgbClr val="C00000"/>
                </a:solidFill>
              </a:rPr>
              <a:t>E</a:t>
            </a:r>
            <a:r>
              <a:rPr lang="en-US" dirty="0" smtClean="0">
                <a:solidFill>
                  <a:srgbClr val="C00000"/>
                </a:solidFill>
              </a:rPr>
              <a:t>KOLOGIYA BO’YICHA LOYIHA-SMETA </a:t>
            </a:r>
            <a:r>
              <a:rPr lang="uz-Cyrl-UZ" dirty="0" smtClean="0">
                <a:solidFill>
                  <a:srgbClr val="C00000"/>
                </a:solidFill>
              </a:rPr>
              <a:t>H</a:t>
            </a:r>
            <a:r>
              <a:rPr lang="en-US" dirty="0" smtClean="0">
                <a:solidFill>
                  <a:srgbClr val="C00000"/>
                </a:solidFill>
              </a:rPr>
              <a:t>UJJATLARINI TAYYORLASH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3206" y="1214651"/>
            <a:ext cx="8570794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Lo</a:t>
            </a:r>
            <a:r>
              <a:rPr lang="uz-Cyrl-UZ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yihalarni </a:t>
            </a:r>
            <a:r>
              <a:rPr lang="uz-Cyrl-UZ" sz="2000" dirty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ishlab chiqish va amalga oshirish xarajatlarida atrof-muhitni himoya qilish xarajatlari taxminan 5% ini tashkil etadi. Jahon bankining atrof-muhitni himoya qilish bo’limi loyihalarning turli kategoriyalari uchun maxsus qo’llanma yaratgan bo’lib, u loyiha tahlili bilan shug’ullanadigan mutaxassislar uchun tavsiya </a:t>
            </a:r>
            <a:r>
              <a:rPr lang="uz-Cyrl-UZ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etiladi</a:t>
            </a:r>
            <a:endParaRPr lang="en-US" sz="2000" dirty="0" smtClean="0">
              <a:solidFill>
                <a:srgbClr val="FF0000"/>
              </a:solidFill>
              <a:latin typeface="Times New Roman" panose="02020603050405020304" pitchFamily="18" charset="0"/>
              <a:ea typeface="LiberationSerif-Bold"/>
              <a:cs typeface="Times New Roman" panose="02020603050405020304" pitchFamily="18" charset="0"/>
            </a:endParaRPr>
          </a:p>
          <a:p>
            <a:endParaRPr lang="en-US" sz="2000" dirty="0" smtClean="0">
              <a:latin typeface="Times New Roman" panose="02020603050405020304" pitchFamily="18" charset="0"/>
              <a:ea typeface="LiberationSerif-Bold"/>
              <a:cs typeface="Times New Roman" panose="02020603050405020304" pitchFamily="18" charset="0"/>
            </a:endParaRPr>
          </a:p>
          <a:p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Agrosanoat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tarmoqlari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korxonalari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irrigatsiya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ob’ektlari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qaytadan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tiklanadigan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nergiyadan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ob’ektlari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xo’jaligini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lektrlashtirish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turizm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aholisini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daryo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Atrof-muhitga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resurslaridan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kadrlar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beg’araz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loyihalari</a:t>
            </a: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0663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b="1" dirty="0"/>
              <a:t>Ekologiyani moliyalashtirish manbalari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17632"/>
          </a:xfrm>
        </p:spPr>
        <p:txBody>
          <a:bodyPr>
            <a:normAutofit/>
          </a:bodyPr>
          <a:lstStyle/>
          <a:p>
            <a:r>
              <a:rPr lang="uz-Cyrl-UZ" dirty="0" smtClean="0"/>
              <a:t>Umuman olganda, loyihalarni ekologik tahlil uchun sarf etilgan xarajatlar unchalik katta emas.</a:t>
            </a:r>
            <a:endParaRPr lang="ru-RU" dirty="0" smtClean="0"/>
          </a:p>
          <a:p>
            <a:r>
              <a:rPr lang="uz-Cyrl-UZ" sz="2400" dirty="0" smtClean="0"/>
              <a:t> </a:t>
            </a:r>
            <a:r>
              <a:rPr lang="uz-Cyrl-UZ" dirty="0" smtClean="0"/>
              <a:t>Ekologik loyihalar xarajatini umumiy loyihadan foyda ko’radigan shaxslar qoplashi kerak. </a:t>
            </a:r>
            <a:r>
              <a:rPr lang="en-US" dirty="0" smtClean="0"/>
              <a:t>Agar </a:t>
            </a:r>
            <a:r>
              <a:rPr lang="en-US" dirty="0" err="1" smtClean="0"/>
              <a:t>loyiha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oshirilsa</a:t>
            </a:r>
            <a:r>
              <a:rPr lang="en-US" dirty="0" smtClean="0"/>
              <a:t>, </a:t>
            </a:r>
            <a:r>
              <a:rPr lang="en-US" dirty="0" err="1" smtClean="0"/>
              <a:t>xarajatlar</a:t>
            </a:r>
            <a:r>
              <a:rPr lang="en-US" dirty="0" smtClean="0"/>
              <a:t> </a:t>
            </a:r>
            <a:r>
              <a:rPr lang="en-US" dirty="0" err="1" smtClean="0"/>
              <a:t>manbai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byudjeti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. </a:t>
            </a:r>
            <a:r>
              <a:rPr lang="en-US" dirty="0" err="1" smtClean="0"/>
              <a:t>Lekin</a:t>
            </a:r>
            <a:r>
              <a:rPr lang="en-US" dirty="0" smtClean="0"/>
              <a:t> </a:t>
            </a:r>
            <a:r>
              <a:rPr lang="en-US" dirty="0" err="1" smtClean="0"/>
              <a:t>masalaga</a:t>
            </a:r>
            <a:r>
              <a:rPr lang="en-US" dirty="0" smtClean="0"/>
              <a:t> </a:t>
            </a:r>
            <a:r>
              <a:rPr lang="en-US" dirty="0" err="1" smtClean="0"/>
              <a:t>bunday</a:t>
            </a:r>
            <a:r>
              <a:rPr lang="en-US" dirty="0" smtClean="0"/>
              <a:t> </a:t>
            </a:r>
            <a:r>
              <a:rPr lang="en-US" dirty="0" err="1" smtClean="0"/>
              <a:t>yondashuvning</a:t>
            </a:r>
            <a:r>
              <a:rPr lang="en-US" dirty="0" smtClean="0"/>
              <a:t> </a:t>
            </a:r>
            <a:r>
              <a:rPr lang="en-US" dirty="0" err="1" smtClean="0"/>
              <a:t>o’ziga</a:t>
            </a:r>
            <a:r>
              <a:rPr lang="en-US" dirty="0" smtClean="0"/>
              <a:t> </a:t>
            </a:r>
            <a:r>
              <a:rPr lang="en-US" dirty="0" err="1" smtClean="0"/>
              <a:t>xos</a:t>
            </a:r>
            <a:r>
              <a:rPr lang="en-US" dirty="0" smtClean="0"/>
              <a:t> </a:t>
            </a:r>
            <a:r>
              <a:rPr lang="en-US" dirty="0" err="1" smtClean="0"/>
              <a:t>kamchiliklari</a:t>
            </a:r>
            <a:r>
              <a:rPr lang="en-US" dirty="0" smtClean="0"/>
              <a:t> ham </a:t>
            </a:r>
            <a:r>
              <a:rPr lang="en-US" dirty="0" err="1" smtClean="0"/>
              <a:t>mavjud</a:t>
            </a:r>
            <a:r>
              <a:rPr lang="en-US" dirty="0" smtClean="0"/>
              <a:t>. </a:t>
            </a:r>
            <a:r>
              <a:rPr lang="en-US" dirty="0" err="1" smtClean="0"/>
              <a:t>Masalan</a:t>
            </a:r>
            <a:r>
              <a:rPr lang="en-US" dirty="0" smtClean="0"/>
              <a:t>, </a:t>
            </a:r>
            <a:r>
              <a:rPr lang="en-US" dirty="0" err="1" smtClean="0"/>
              <a:t>pirovardda</a:t>
            </a:r>
            <a:r>
              <a:rPr lang="en-US" dirty="0" smtClean="0"/>
              <a:t> </a:t>
            </a:r>
            <a:r>
              <a:rPr lang="uz-Cyrl-UZ" dirty="0" smtClean="0"/>
              <a:t>e</a:t>
            </a:r>
            <a:r>
              <a:rPr lang="en-US" dirty="0" err="1" smtClean="0"/>
              <a:t>kologik</a:t>
            </a:r>
            <a:r>
              <a:rPr lang="en-US" dirty="0" smtClean="0"/>
              <a:t> </a:t>
            </a:r>
            <a:r>
              <a:rPr lang="en-US" dirty="0" err="1" smtClean="0"/>
              <a:t>loyiha</a:t>
            </a:r>
            <a:r>
              <a:rPr lang="en-US" dirty="0" smtClean="0"/>
              <a:t> </a:t>
            </a:r>
            <a:r>
              <a:rPr lang="en-US" dirty="0" err="1" smtClean="0"/>
              <a:t>tufayli</a:t>
            </a:r>
            <a:r>
              <a:rPr lang="en-US" dirty="0" smtClean="0"/>
              <a:t> </a:t>
            </a:r>
            <a:r>
              <a:rPr lang="en-US" dirty="0" err="1" smtClean="0"/>
              <a:t>kim</a:t>
            </a:r>
            <a:r>
              <a:rPr lang="en-US" dirty="0" smtClean="0"/>
              <a:t> </a:t>
            </a:r>
            <a:r>
              <a:rPr lang="en-US" dirty="0" err="1" smtClean="0"/>
              <a:t>manfaatdor</a:t>
            </a:r>
            <a:r>
              <a:rPr lang="en-US" dirty="0" smtClean="0"/>
              <a:t> </a:t>
            </a:r>
            <a:r>
              <a:rPr lang="uz-Cyrl-UZ" dirty="0" smtClean="0"/>
              <a:t>e</a:t>
            </a:r>
            <a:r>
              <a:rPr lang="en-US" dirty="0" err="1" smtClean="0"/>
              <a:t>kanligini</a:t>
            </a:r>
            <a:r>
              <a:rPr lang="en-US" dirty="0" smtClean="0"/>
              <a:t> </a:t>
            </a:r>
            <a:r>
              <a:rPr lang="en-US" dirty="0" err="1" smtClean="0"/>
              <a:t>aniqlash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qiyin</a:t>
            </a:r>
            <a:r>
              <a:rPr lang="en-US" dirty="0" smtClean="0"/>
              <a:t>, </a:t>
            </a:r>
            <a:r>
              <a:rPr lang="en-US" dirty="0" err="1" smtClean="0"/>
              <a:t>undan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loyihaning</a:t>
            </a:r>
            <a:r>
              <a:rPr lang="en-US" dirty="0" smtClean="0"/>
              <a:t> </a:t>
            </a:r>
            <a:r>
              <a:rPr lang="en-US" dirty="0" err="1" smtClean="0"/>
              <a:t>maqsadi</a:t>
            </a:r>
            <a:r>
              <a:rPr lang="en-US" dirty="0" smtClean="0"/>
              <a:t> </a:t>
            </a:r>
            <a:r>
              <a:rPr lang="en-US" dirty="0" err="1" smtClean="0"/>
              <a:t>yo’qotilgan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buzilgan</a:t>
            </a:r>
            <a:r>
              <a:rPr lang="en-US" dirty="0" smtClean="0"/>
              <a:t> </a:t>
            </a:r>
            <a:r>
              <a:rPr lang="uz-Cyrl-UZ" dirty="0" smtClean="0"/>
              <a:t>e</a:t>
            </a:r>
            <a:r>
              <a:rPr lang="en-US" dirty="0" err="1" smtClean="0"/>
              <a:t>kologik</a:t>
            </a:r>
            <a:r>
              <a:rPr lang="en-US" dirty="0" smtClean="0"/>
              <a:t> </a:t>
            </a:r>
            <a:r>
              <a:rPr lang="uz-Cyrl-UZ" dirty="0" smtClean="0"/>
              <a:t>e</a:t>
            </a:r>
            <a:r>
              <a:rPr lang="en-US" dirty="0" err="1" smtClean="0"/>
              <a:t>lementlarni</a:t>
            </a:r>
            <a:r>
              <a:rPr lang="en-US" dirty="0" smtClean="0"/>
              <a:t> </a:t>
            </a:r>
            <a:r>
              <a:rPr lang="en-US" dirty="0" err="1" smtClean="0"/>
              <a:t>tiklash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xavf</a:t>
            </a:r>
            <a:r>
              <a:rPr lang="en-US" dirty="0" smtClean="0"/>
              <a:t> </a:t>
            </a:r>
            <a:r>
              <a:rPr lang="en-US" dirty="0" err="1" smtClean="0"/>
              <a:t>oldini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bo’lishimumkin</a:t>
            </a:r>
            <a:r>
              <a:rPr lang="en-US" dirty="0" smtClean="0"/>
              <a:t>. </a:t>
            </a:r>
            <a:r>
              <a:rPr lang="en-US" dirty="0" err="1" smtClean="0"/>
              <a:t>Bunda</a:t>
            </a:r>
            <a:r>
              <a:rPr lang="en-US" dirty="0" smtClean="0"/>
              <a:t> </a:t>
            </a:r>
            <a:r>
              <a:rPr lang="en-US" dirty="0" err="1" smtClean="0"/>
              <a:t>yutuq</a:t>
            </a:r>
            <a:r>
              <a:rPr lang="en-US" dirty="0" smtClean="0"/>
              <a:t> </a:t>
            </a:r>
            <a:r>
              <a:rPr lang="en-US" dirty="0" err="1" smtClean="0"/>
              <a:t>to’g’risida</a:t>
            </a:r>
            <a:r>
              <a:rPr lang="en-US" dirty="0" smtClean="0"/>
              <a:t> </a:t>
            </a:r>
            <a:r>
              <a:rPr lang="en-US" dirty="0" err="1" smtClean="0"/>
              <a:t>fikr</a:t>
            </a:r>
            <a:r>
              <a:rPr lang="en-US" dirty="0" smtClean="0"/>
              <a:t> </a:t>
            </a:r>
            <a:r>
              <a:rPr lang="en-US" dirty="0" err="1" smtClean="0"/>
              <a:t>yuritilmaydi</a:t>
            </a:r>
            <a:r>
              <a:rPr lang="en-US" dirty="0" smtClean="0"/>
              <a:t>. Agar </a:t>
            </a:r>
            <a:r>
              <a:rPr lang="en-US" dirty="0" err="1" smtClean="0"/>
              <a:t>metallurgiya</a:t>
            </a:r>
            <a:r>
              <a:rPr lang="en-US" dirty="0" smtClean="0"/>
              <a:t> </a:t>
            </a:r>
            <a:r>
              <a:rPr lang="en-US" dirty="0" err="1" smtClean="0"/>
              <a:t>kombinati</a:t>
            </a:r>
            <a:r>
              <a:rPr lang="en-US" dirty="0" smtClean="0"/>
              <a:t> </a:t>
            </a:r>
            <a:r>
              <a:rPr lang="en-US" dirty="0" err="1" smtClean="0"/>
              <a:t>atrof-muhitni</a:t>
            </a:r>
            <a:r>
              <a:rPr lang="en-US" dirty="0" smtClean="0"/>
              <a:t> </a:t>
            </a:r>
            <a:r>
              <a:rPr lang="en-US" dirty="0" err="1" smtClean="0"/>
              <a:t>bo’lg’ayotgan</a:t>
            </a:r>
            <a:r>
              <a:rPr lang="en-US" dirty="0" smtClean="0"/>
              <a:t> </a:t>
            </a:r>
            <a:r>
              <a:rPr lang="en-US" dirty="0" err="1" smtClean="0"/>
              <a:t>bo’lsa</a:t>
            </a:r>
            <a:r>
              <a:rPr lang="en-US" dirty="0" smtClean="0"/>
              <a:t>, </a:t>
            </a:r>
            <a:r>
              <a:rPr lang="uz-Cyrl-UZ" dirty="0" smtClean="0"/>
              <a:t>e</a:t>
            </a:r>
            <a:r>
              <a:rPr lang="en-US" dirty="0" err="1" smtClean="0"/>
              <a:t>kologik</a:t>
            </a:r>
            <a:r>
              <a:rPr lang="en-US" dirty="0" smtClean="0"/>
              <a:t> </a:t>
            </a:r>
            <a:r>
              <a:rPr lang="en-US" dirty="0" err="1" smtClean="0"/>
              <a:t>xavfni</a:t>
            </a:r>
            <a:r>
              <a:rPr lang="en-US" dirty="0" smtClean="0"/>
              <a:t> </a:t>
            </a:r>
            <a:r>
              <a:rPr lang="en-US" dirty="0" err="1" smtClean="0"/>
              <a:t>bartaraf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uz-Cyrl-UZ" dirty="0" smtClean="0"/>
              <a:t>x</a:t>
            </a:r>
            <a:r>
              <a:rPr lang="en-US" dirty="0" err="1" smtClean="0"/>
              <a:t>arajatlarini</a:t>
            </a:r>
            <a:r>
              <a:rPr lang="en-US" dirty="0" smtClean="0"/>
              <a:t> </a:t>
            </a:r>
            <a:r>
              <a:rPr lang="en-US" dirty="0" err="1" smtClean="0"/>
              <a:t>o’z</a:t>
            </a:r>
            <a:r>
              <a:rPr lang="en-US" dirty="0" smtClean="0"/>
              <a:t> </a:t>
            </a:r>
            <a:r>
              <a:rPr lang="en-US" dirty="0" err="1" smtClean="0"/>
              <a:t>bo’yniga</a:t>
            </a:r>
            <a:r>
              <a:rPr lang="en-US" dirty="0" smtClean="0"/>
              <a:t> </a:t>
            </a:r>
            <a:r>
              <a:rPr lang="en-US" dirty="0" err="1" smtClean="0"/>
              <a:t>olishi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.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xavfidan</a:t>
            </a:r>
            <a:r>
              <a:rPr lang="en-US" dirty="0" smtClean="0"/>
              <a:t> </a:t>
            </a:r>
            <a:r>
              <a:rPr lang="en-US" dirty="0" err="1" smtClean="0"/>
              <a:t>saqlanish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kanal</a:t>
            </a:r>
            <a:r>
              <a:rPr lang="en-US" dirty="0" smtClean="0"/>
              <a:t> </a:t>
            </a:r>
            <a:r>
              <a:rPr lang="en-US" dirty="0" err="1" smtClean="0"/>
              <a:t>qurilishi</a:t>
            </a:r>
            <a:r>
              <a:rPr lang="en-US" dirty="0" smtClean="0"/>
              <a:t> </a:t>
            </a:r>
            <a:r>
              <a:rPr lang="en-US" dirty="0" err="1" smtClean="0"/>
              <a:t>xarajatlarining</a:t>
            </a:r>
            <a:r>
              <a:rPr lang="en-US" dirty="0" smtClean="0"/>
              <a:t> </a:t>
            </a:r>
            <a:r>
              <a:rPr lang="en-US" dirty="0" err="1" smtClean="0"/>
              <a:t>manbai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byudjetidir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7170" name="Picture 2" descr="2021- yil yanvar-dekabr oylarida xorijiy investitsiya va kredit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1078174"/>
            <a:ext cx="2476720" cy="53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35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. Loyihalar ekosistemani muhofaza qilish bo’yicha xalqaro majburiyatlarning buzilishiga olib kelmasligi zarur.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7334" y="2160589"/>
            <a:ext cx="10418296" cy="4258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endParaRPr lang="en-US" dirty="0" smtClean="0">
              <a:latin typeface="Times New Roman" panose="02020603050405020304" pitchFamily="18" charset="0"/>
              <a:ea typeface="LiberationSerif-Bold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z-Cyrl-UZ" sz="2000" dirty="0" smtClean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Ekologik </a:t>
            </a:r>
            <a:r>
              <a:rPr lang="uz-Cyrl-UZ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tahlil nisbatan ortiqcha xarajatlarsiz loyihaning salbiy ekologik oqibatlarini </a:t>
            </a:r>
            <a:r>
              <a:rPr lang="uz-Cyrl-UZ" sz="2000" dirty="0" smtClean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oldini </a:t>
            </a:r>
            <a:r>
              <a:rPr lang="uz-Cyrl-UZ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olish imkonini </a:t>
            </a:r>
            <a:r>
              <a:rPr lang="uz-Cyrl-UZ" sz="2000" dirty="0" smtClean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beradi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uz-Cyrl-UZ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Ekosistemani saqlash talabiga ko’ra, loyihalar to’liq va qisman ekologik tahlil qilinishi zarur bo’lgan va atrof-muhitga ta’siri baholanishi shart bo’lmagan turlarga bo’linadi. Loyihalarning ekologik oqibatlarini iqtisodiy baholashda ekologik oqibat ta’sirida zarar ko’rgan odamlarga to’lanadigan tovon puli, atrof-muhitni ifloslantirgani uchun to’lanadigan mablag’lar ekologik tadbirlarning iqtisodiy samarasini aniqlash mezonlari bo’lishi mumkin. Loyiha atrof-muhit holatini buzsa, ekologik tadbirlar xarajatlari uni amalga oshiruvchi tomonidan qoplanishi shart.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oshirilsa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, </a:t>
            </a:r>
            <a:r>
              <a:rPr lang="uz-Cyrl-UZ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e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kologik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tadbirlarga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xarajatlar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byudjetidan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qoplanadi</a:t>
            </a:r>
            <a:r>
              <a:rPr lang="en-US" sz="2000" dirty="0">
                <a:latin typeface="Times New Roman" panose="02020603050405020304" pitchFamily="18" charset="0"/>
                <a:ea typeface="LiberationSerif-Bold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latin typeface="Times New Roman" panose="02020603050405020304" pitchFamily="18" charset="0"/>
                <a:ea typeface="LiberationSerif-Bold"/>
              </a:rPr>
              <a:t>Selga qarshi inshoot loyihasining xarajatlar manbai ham davlat byudjetidir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54526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b="1" i="1" dirty="0"/>
              <a:t>E’T</a:t>
            </a:r>
            <a:r>
              <a:rPr lang="en-US" b="1" i="1" dirty="0"/>
              <a:t>I</a:t>
            </a:r>
            <a:r>
              <a:rPr lang="uz-Cyrl-UZ" b="1" i="1" dirty="0"/>
              <a:t>BORLARINGIZ  UChUN  RAHMAT!</a:t>
            </a:r>
            <a:r>
              <a:rPr lang="ru-RU" dirty="0"/>
              <a:t/>
            </a:r>
            <a:br>
              <a:rPr lang="ru-RU" dirty="0"/>
            </a:br>
            <a:r>
              <a:rPr lang="uz-Cyrl-UZ" b="1" dirty="0"/>
              <a:t> </a:t>
            </a:r>
            <a:endParaRPr lang="ru-RU" dirty="0"/>
          </a:p>
        </p:txBody>
      </p:sp>
      <p:pic>
        <p:nvPicPr>
          <p:cNvPr id="7" name="Picture 5" descr="i?id=203668848-40-72&amp;n=21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519" y="1624084"/>
            <a:ext cx="5393436" cy="3191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828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297</TotalTime>
  <Words>1196</Words>
  <Application>Microsoft Office PowerPoint</Application>
  <PresentationFormat>Широкоэкранный</PresentationFormat>
  <Paragraphs>64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LiberationSerif-Bold</vt:lpstr>
      <vt:lpstr>Times New Roman</vt:lpstr>
      <vt:lpstr>Trebuchet MS</vt:lpstr>
      <vt:lpstr>Wingdings 3</vt:lpstr>
      <vt:lpstr>Аспект</vt:lpstr>
      <vt:lpstr>Презентация PowerPoint</vt:lpstr>
      <vt:lpstr>REJA </vt:lpstr>
      <vt:lpstr>            Asosiy adabiyotlar</vt:lpstr>
      <vt:lpstr>1.Dars maqsadi,         2.Bajariladigan vazifa,                  3.Kutilayotgan natija </vt:lpstr>
      <vt:lpstr>Nima uchun ekologik tahlil kerak</vt:lpstr>
      <vt:lpstr>Nima uchun ekologik tahlil kerak</vt:lpstr>
      <vt:lpstr>Ekologik tahlilning vazifalari-Ekologik mahsulot tahlili </vt:lpstr>
      <vt:lpstr>Ekologik tahlilning vazifalari</vt:lpstr>
      <vt:lpstr>Ekologik tahlilning asosiy vazifalaridan biri uning qonunchilik asosini doimo takomillashib borishga kerakli takliflarni ishlab chiqishdir</vt:lpstr>
      <vt:lpstr>Презентация PowerPoint</vt:lpstr>
      <vt:lpstr>Ekologiyani moliyalashtirish manbalari</vt:lpstr>
      <vt:lpstr>. Loyihalar ekosistemani muhofaza qilish bo’yicha xalqaro majburiyatlarning buzilishiga olib kelmasligi zarur.</vt:lpstr>
      <vt:lpstr>E’TIBORLARINGIZ  UChUN  RAHMAT! 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39</cp:revision>
  <dcterms:created xsi:type="dcterms:W3CDTF">2023-09-05T17:41:28Z</dcterms:created>
  <dcterms:modified xsi:type="dcterms:W3CDTF">2023-11-15T02:23:39Z</dcterms:modified>
</cp:coreProperties>
</file>